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919" r:id="rId2"/>
    <p:sldId id="791" r:id="rId3"/>
    <p:sldId id="256" r:id="rId4"/>
    <p:sldId id="921" r:id="rId5"/>
    <p:sldId id="922" r:id="rId6"/>
    <p:sldId id="910" r:id="rId7"/>
    <p:sldId id="911" r:id="rId8"/>
    <p:sldId id="912" r:id="rId9"/>
    <p:sldId id="907" r:id="rId10"/>
    <p:sldId id="686" r:id="rId11"/>
    <p:sldId id="876" r:id="rId12"/>
    <p:sldId id="862" r:id="rId13"/>
    <p:sldId id="863" r:id="rId14"/>
    <p:sldId id="868" r:id="rId15"/>
    <p:sldId id="902" r:id="rId16"/>
    <p:sldId id="881" r:id="rId17"/>
    <p:sldId id="882" r:id="rId18"/>
    <p:sldId id="884" r:id="rId19"/>
    <p:sldId id="885" r:id="rId20"/>
    <p:sldId id="883" r:id="rId21"/>
    <p:sldId id="894" r:id="rId22"/>
    <p:sldId id="895" r:id="rId23"/>
    <p:sldId id="893" r:id="rId24"/>
    <p:sldId id="896" r:id="rId25"/>
    <p:sldId id="897" r:id="rId26"/>
    <p:sldId id="905" r:id="rId27"/>
    <p:sldId id="898" r:id="rId28"/>
    <p:sldId id="899" r:id="rId29"/>
    <p:sldId id="900" r:id="rId30"/>
    <p:sldId id="906" r:id="rId31"/>
    <p:sldId id="903" r:id="rId32"/>
    <p:sldId id="904" r:id="rId33"/>
    <p:sldId id="92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5CD"/>
    <a:srgbClr val="C218C2"/>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7" autoAdjust="0"/>
    <p:restoredTop sz="83927" autoAdjust="0"/>
  </p:normalViewPr>
  <p:slideViewPr>
    <p:cSldViewPr snapToGrid="0">
      <p:cViewPr varScale="1">
        <p:scale>
          <a:sx n="54" d="100"/>
          <a:sy n="54" d="100"/>
        </p:scale>
        <p:origin x="118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2579209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2263503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2989184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4128825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3779207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Who thinks it’s a good idea? Ask people who think it’s a good idea why?</a:t>
            </a:r>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4035809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SENet</a:t>
            </a:r>
            <a:r>
              <a:rPr lang="en-US" dirty="0"/>
              <a:t> = </a:t>
            </a:r>
          </a:p>
        </p:txBody>
      </p:sp>
      <p:sp>
        <p:nvSpPr>
          <p:cNvPr id="4" name="Slide Number Placeholder 3"/>
          <p:cNvSpPr>
            <a:spLocks noGrp="1"/>
          </p:cNvSpPr>
          <p:nvPr>
            <p:ph type="sldNum" sz="quarter" idx="5"/>
          </p:nvPr>
        </p:nvSpPr>
        <p:spPr/>
        <p:txBody>
          <a:bodyPr/>
          <a:lstStyle/>
          <a:p>
            <a:fld id="{9CF2F013-C680-4F1D-A725-B09F536C38BD}" type="slidenum">
              <a:rPr lang="en-US" smtClean="0"/>
              <a:t>29</a:t>
            </a:fld>
            <a:endParaRPr lang="en-US"/>
          </a:p>
        </p:txBody>
      </p:sp>
    </p:spTree>
    <p:extLst>
      <p:ext uri="{BB962C8B-B14F-4D97-AF65-F5344CB8AC3E}">
        <p14:creationId xmlns:p14="http://schemas.microsoft.com/office/powerpoint/2010/main" val="47404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32</a:t>
            </a:fld>
            <a:endParaRPr lang="en-US"/>
          </a:p>
        </p:txBody>
      </p:sp>
    </p:spTree>
    <p:extLst>
      <p:ext uri="{BB962C8B-B14F-4D97-AF65-F5344CB8AC3E}">
        <p14:creationId xmlns:p14="http://schemas.microsoft.com/office/powerpoint/2010/main" val="1523263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2042228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3698505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computational time, let’s briefly introduce hardware</a:t>
            </a:r>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1249165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a:p>
            <a:endParaRPr lang="en-US" dirty="0"/>
          </a:p>
          <a:p>
            <a:r>
              <a:rPr lang="en-US" dirty="0"/>
              <a:t>VOTE 1: How many trainable parameters (weights and biases) in the input layer? </a:t>
            </a:r>
          </a:p>
          <a:p>
            <a:r>
              <a:rPr lang="en-US" dirty="0"/>
              <a:t>VOTE 2: If the input layer was a 10x10 image, how many trainable parameters? </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Which output contains the most information? </a:t>
            </a:r>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4146241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How many trainable parameters (weights and biases) for this operation? </a:t>
            </a:r>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2021198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How many trainable parameters for this operation ?</a:t>
            </a:r>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418146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 between pooling and convolutional layer</a:t>
            </a:r>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1335979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10/23/2025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10/23/2025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10/23/2025</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10/23/2025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5, SA2025)</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1.gi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2.jpg"/><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15-30: </a:t>
            </a:r>
            <a:br>
              <a:rPr lang="en-US" dirty="0"/>
            </a:br>
            <a:r>
              <a:rPr lang="en-US" dirty="0"/>
              <a:t>Moodle Quiz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3" name="Subtitle 2">
            <a:extLst>
              <a:ext uri="{FF2B5EF4-FFF2-40B4-BE49-F238E27FC236}">
                <a16:creationId xmlns:a16="http://schemas.microsoft.com/office/drawing/2014/main" id="{25A81FCE-B45F-1E83-F45D-7F778A72A5A0}"/>
              </a:ext>
            </a:extLst>
          </p:cNvPr>
          <p:cNvSpPr txBox="1">
            <a:spLocks/>
          </p:cNvSpPr>
          <p:nvPr/>
        </p:nvSpPr>
        <p:spPr>
          <a:xfrm>
            <a:off x="0" y="3462597"/>
            <a:ext cx="12192001" cy="27963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Recap quiz</a:t>
            </a:r>
            <a:r>
              <a:rPr lang="en-US" dirty="0"/>
              <a:t> (focusing on questions that were the hardest for the class)</a:t>
            </a:r>
          </a:p>
        </p:txBody>
      </p:sp>
    </p:spTree>
    <p:extLst>
      <p:ext uri="{BB962C8B-B14F-4D97-AF65-F5344CB8AC3E}">
        <p14:creationId xmlns:p14="http://schemas.microsoft.com/office/powerpoint/2010/main" val="59918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dirty="0"/>
              <a:t>Min 80-105: Convolutional Neural Networks to Process Images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10</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Ch14):</a:t>
            </a:r>
          </a:p>
          <a:p>
            <a:pPr marL="457200" indent="-457200">
              <a:buFont typeface="+mj-lt"/>
              <a:buAutoNum type="arabicPeriod"/>
            </a:pPr>
            <a:r>
              <a:rPr lang="en-US" dirty="0"/>
              <a:t>Define a convolutional neural network</a:t>
            </a:r>
          </a:p>
          <a:p>
            <a:pPr marL="457200" indent="-457200">
              <a:buFont typeface="+mj-lt"/>
              <a:buAutoNum type="arabicPeriod"/>
            </a:pPr>
            <a:r>
              <a:rPr lang="en-US" dirty="0"/>
              <a:t>Discuss the main applications of convolutional neural networks</a:t>
            </a:r>
          </a:p>
          <a:p>
            <a:pPr marL="457200" indent="-457200">
              <a:buFont typeface="+mj-lt"/>
              <a:buAutoNum type="arabicPeriod"/>
            </a:pPr>
            <a:r>
              <a:rPr lang="en-US" dirty="0"/>
              <a:t>Know the steps to design and train a convolutional neural network</a:t>
            </a:r>
          </a:p>
          <a:p>
            <a:pPr marL="457200" indent="-457200">
              <a:buFont typeface="+mj-lt"/>
              <a:buAutoNum type="arabicPeriod"/>
            </a:pPr>
            <a:r>
              <a:rPr lang="en-US" dirty="0"/>
              <a:t>Define transfer learning and understand how to re-use pre-trained models</a:t>
            </a:r>
          </a:p>
          <a:p>
            <a:pPr marL="457200" indent="-457200">
              <a:buFont typeface="+mj-lt"/>
              <a:buAutoNum type="arabicPeriod"/>
            </a:pPr>
            <a:endParaRPr lang="en-US" dirty="0"/>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a:bodyPr>
          <a:lstStyle/>
          <a:p>
            <a:r>
              <a:rPr lang="en-US" dirty="0"/>
              <a:t>Last week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4" name="Picture 3" descr="\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title="IguanaTex Bitmap Display">
            <a:extLst>
              <a:ext uri="{FF2B5EF4-FFF2-40B4-BE49-F238E27FC236}">
                <a16:creationId xmlns:a16="http://schemas.microsoft.com/office/drawing/2014/main" id="{0BA8112E-0862-D482-A9E8-1B3069615F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621082" y="2931122"/>
            <a:ext cx="6375323" cy="444235"/>
          </a:xfrm>
          <a:prstGeom prst="rect">
            <a:avLst/>
          </a:prstGeom>
        </p:spPr>
      </p:pic>
      <p:pic>
        <p:nvPicPr>
          <p:cNvPr id="7" name="Picture 6" descr="\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title="IguanaTex Bitmap Display">
            <a:extLst>
              <a:ext uri="{FF2B5EF4-FFF2-40B4-BE49-F238E27FC236}">
                <a16:creationId xmlns:a16="http://schemas.microsoft.com/office/drawing/2014/main" id="{2B8C56D5-C6D1-F670-AFA9-3C748BAE84A8}"/>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554644" y="4425033"/>
            <a:ext cx="6400818" cy="349054"/>
          </a:xfrm>
          <a:prstGeom prst="rect">
            <a:avLst/>
          </a:prstGeom>
        </p:spPr>
      </p:pic>
      <p:pic>
        <p:nvPicPr>
          <p:cNvPr id="9" name="Picture 8" descr="A diagram of a machine&#10;&#10;AI-generated content may be incorrect.">
            <a:extLst>
              <a:ext uri="{FF2B5EF4-FFF2-40B4-BE49-F238E27FC236}">
                <a16:creationId xmlns:a16="http://schemas.microsoft.com/office/drawing/2014/main" id="{92E215D1-3C4A-CB33-2BDA-3CBD601C44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137145"/>
            <a:ext cx="5407333" cy="4720855"/>
          </a:xfrm>
          <a:prstGeom prst="rect">
            <a:avLst/>
          </a:prstGeom>
        </p:spPr>
      </p:pic>
    </p:spTree>
    <p:extLst>
      <p:ext uri="{BB962C8B-B14F-4D97-AF65-F5344CB8AC3E}">
        <p14:creationId xmlns:p14="http://schemas.microsoft.com/office/powerpoint/2010/main" val="267060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lstStyle/>
          <a:p>
            <a:r>
              <a:rPr lang="en-US" dirty="0"/>
              <a:t>This week: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spTree>
    <p:extLst>
      <p:ext uri="{BB962C8B-B14F-4D97-AF65-F5344CB8AC3E}">
        <p14:creationId xmlns:p14="http://schemas.microsoft.com/office/powerpoint/2010/main" val="39899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3"/>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4"/>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B2599B-6759-41FC-95A0-6858AA6348D8}"/>
              </a:ext>
            </a:extLst>
          </p:cNvPr>
          <p:cNvSpPr>
            <a:spLocks noGrp="1"/>
          </p:cNvSpPr>
          <p:nvPr>
            <p:ph type="sldNum" sz="quarter" idx="12"/>
          </p:nvPr>
        </p:nvSpPr>
        <p:spPr/>
        <p:txBody>
          <a:bodyPr/>
          <a:lstStyle/>
          <a:p>
            <a:fld id="{A5686A01-FA10-4E06-92C7-92734750F4C6}" type="slidenum">
              <a:rPr lang="en-US" smtClean="0"/>
              <a:pPr/>
              <a:t>15</a:t>
            </a:fld>
            <a:endParaRPr lang="en-US" dirty="0"/>
          </a:p>
        </p:txBody>
      </p:sp>
      <p:cxnSp>
        <p:nvCxnSpPr>
          <p:cNvPr id="4" name="Straight Connector 3">
            <a:extLst>
              <a:ext uri="{FF2B5EF4-FFF2-40B4-BE49-F238E27FC236}">
                <a16:creationId xmlns:a16="http://schemas.microsoft.com/office/drawing/2014/main" id="{A745468F-3CAB-4BD9-816B-F2BA374689D5}"/>
              </a:ext>
            </a:extLst>
          </p:cNvPr>
          <p:cNvCxnSpPr/>
          <p:nvPr/>
        </p:nvCxnSpPr>
        <p:spPr>
          <a:xfrm>
            <a:off x="0" y="1998921"/>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17053BC-266E-4C24-ABB0-A034380C72A0}"/>
              </a:ext>
            </a:extLst>
          </p:cNvPr>
          <p:cNvCxnSpPr>
            <a:cxnSpLocks/>
          </p:cNvCxnSpPr>
          <p:nvPr/>
        </p:nvCxnSpPr>
        <p:spPr>
          <a:xfrm>
            <a:off x="6096000" y="1520456"/>
            <a:ext cx="0" cy="5337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3D3EF1-EF0D-451B-AB0E-A8E1F6121407}"/>
              </a:ext>
            </a:extLst>
          </p:cNvPr>
          <p:cNvSpPr txBox="1"/>
          <p:nvPr/>
        </p:nvSpPr>
        <p:spPr>
          <a:xfrm>
            <a:off x="0" y="1444923"/>
            <a:ext cx="6095997" cy="553998"/>
          </a:xfrm>
          <a:prstGeom prst="rect">
            <a:avLst/>
          </a:prstGeom>
          <a:noFill/>
        </p:spPr>
        <p:txBody>
          <a:bodyPr wrap="square" rtlCol="0">
            <a:spAutoFit/>
          </a:bodyPr>
          <a:lstStyle/>
          <a:p>
            <a:pPr algn="ctr"/>
            <a:r>
              <a:rPr lang="en-US" sz="3000" dirty="0"/>
              <a:t>Object Detection</a:t>
            </a:r>
          </a:p>
        </p:txBody>
      </p:sp>
      <p:sp>
        <p:nvSpPr>
          <p:cNvPr id="9" name="TextBox 8">
            <a:extLst>
              <a:ext uri="{FF2B5EF4-FFF2-40B4-BE49-F238E27FC236}">
                <a16:creationId xmlns:a16="http://schemas.microsoft.com/office/drawing/2014/main" id="{84F75FEA-F244-4D27-8CA9-435984F26461}"/>
              </a:ext>
            </a:extLst>
          </p:cNvPr>
          <p:cNvSpPr txBox="1"/>
          <p:nvPr/>
        </p:nvSpPr>
        <p:spPr>
          <a:xfrm>
            <a:off x="6095997" y="1444923"/>
            <a:ext cx="6096003" cy="553998"/>
          </a:xfrm>
          <a:prstGeom prst="rect">
            <a:avLst/>
          </a:prstGeom>
          <a:noFill/>
        </p:spPr>
        <p:txBody>
          <a:bodyPr wrap="square" rtlCol="0">
            <a:spAutoFit/>
          </a:bodyPr>
          <a:lstStyle/>
          <a:p>
            <a:pPr algn="ctr"/>
            <a:r>
              <a:rPr lang="en-US" sz="3000" dirty="0"/>
              <a:t>Semantic Segmentation</a:t>
            </a:r>
          </a:p>
        </p:txBody>
      </p:sp>
      <p:sp>
        <p:nvSpPr>
          <p:cNvPr id="12" name="TextBox 11">
            <a:extLst>
              <a:ext uri="{FF2B5EF4-FFF2-40B4-BE49-F238E27FC236}">
                <a16:creationId xmlns:a16="http://schemas.microsoft.com/office/drawing/2014/main" id="{E6D347B8-0EC8-4E48-84F9-56F02400685B}"/>
              </a:ext>
            </a:extLst>
          </p:cNvPr>
          <p:cNvSpPr txBox="1"/>
          <p:nvPr/>
        </p:nvSpPr>
        <p:spPr>
          <a:xfrm>
            <a:off x="0" y="966458"/>
            <a:ext cx="12191999" cy="553998"/>
          </a:xfrm>
          <a:prstGeom prst="rect">
            <a:avLst/>
          </a:prstGeom>
          <a:noFill/>
        </p:spPr>
        <p:txBody>
          <a:bodyPr wrap="square" rtlCol="0">
            <a:spAutoFit/>
          </a:bodyPr>
          <a:lstStyle/>
          <a:p>
            <a:pPr algn="ctr"/>
            <a:r>
              <a:rPr lang="en-US" sz="3000" dirty="0"/>
              <a:t>Environmental Applications</a:t>
            </a:r>
          </a:p>
        </p:txBody>
      </p:sp>
      <p:pic>
        <p:nvPicPr>
          <p:cNvPr id="13" name="Picture 12">
            <a:extLst>
              <a:ext uri="{FF2B5EF4-FFF2-40B4-BE49-F238E27FC236}">
                <a16:creationId xmlns:a16="http://schemas.microsoft.com/office/drawing/2014/main" id="{9CA6BD91-C524-49A3-A57B-3FD58075F562}"/>
              </a:ext>
            </a:extLst>
          </p:cNvPr>
          <p:cNvPicPr>
            <a:picLocks noChangeAspect="1"/>
          </p:cNvPicPr>
          <p:nvPr/>
        </p:nvPicPr>
        <p:blipFill rotWithShape="1">
          <a:blip r:embed="rId2"/>
          <a:srcRect r="74419"/>
          <a:stretch/>
        </p:blipFill>
        <p:spPr>
          <a:xfrm>
            <a:off x="6095997" y="1998921"/>
            <a:ext cx="3076389" cy="4859079"/>
          </a:xfrm>
          <a:prstGeom prst="rect">
            <a:avLst/>
          </a:prstGeom>
        </p:spPr>
      </p:pic>
      <p:pic>
        <p:nvPicPr>
          <p:cNvPr id="14" name="Picture 13">
            <a:extLst>
              <a:ext uri="{FF2B5EF4-FFF2-40B4-BE49-F238E27FC236}">
                <a16:creationId xmlns:a16="http://schemas.microsoft.com/office/drawing/2014/main" id="{FD54F6C6-E098-4406-B3CB-10BC50DE8E33}"/>
              </a:ext>
            </a:extLst>
          </p:cNvPr>
          <p:cNvPicPr>
            <a:picLocks noChangeAspect="1"/>
          </p:cNvPicPr>
          <p:nvPr/>
        </p:nvPicPr>
        <p:blipFill rotWithShape="1">
          <a:blip r:embed="rId2"/>
          <a:srcRect l="50204" r="25291" b="18202"/>
          <a:stretch/>
        </p:blipFill>
        <p:spPr>
          <a:xfrm>
            <a:off x="0" y="1998921"/>
            <a:ext cx="3602846" cy="4859079"/>
          </a:xfrm>
          <a:prstGeom prst="rect">
            <a:avLst/>
          </a:prstGeom>
        </p:spPr>
      </p:pic>
      <p:sp>
        <p:nvSpPr>
          <p:cNvPr id="15" name="TextBox 14">
            <a:extLst>
              <a:ext uri="{FF2B5EF4-FFF2-40B4-BE49-F238E27FC236}">
                <a16:creationId xmlns:a16="http://schemas.microsoft.com/office/drawing/2014/main" id="{A30806EE-E39D-4B62-8E98-0AC79CAFDBD0}"/>
              </a:ext>
            </a:extLst>
          </p:cNvPr>
          <p:cNvSpPr txBox="1"/>
          <p:nvPr/>
        </p:nvSpPr>
        <p:spPr>
          <a:xfrm>
            <a:off x="3602846" y="1998921"/>
            <a:ext cx="2493151" cy="369332"/>
          </a:xfrm>
          <a:prstGeom prst="rect">
            <a:avLst/>
          </a:prstGeom>
          <a:noFill/>
        </p:spPr>
        <p:txBody>
          <a:bodyPr wrap="square" rtlCol="0">
            <a:spAutoFit/>
          </a:bodyPr>
          <a:lstStyle/>
          <a:p>
            <a:pPr algn="l"/>
            <a:r>
              <a:rPr lang="en-US" dirty="0"/>
              <a:t>catchment was flooded</a:t>
            </a:r>
          </a:p>
        </p:txBody>
      </p:sp>
      <p:sp>
        <p:nvSpPr>
          <p:cNvPr id="19" name="TextBox 18">
            <a:extLst>
              <a:ext uri="{FF2B5EF4-FFF2-40B4-BE49-F238E27FC236}">
                <a16:creationId xmlns:a16="http://schemas.microsoft.com/office/drawing/2014/main" id="{8528F638-509E-4AD6-AAA4-14DE3BD40450}"/>
              </a:ext>
            </a:extLst>
          </p:cNvPr>
          <p:cNvSpPr txBox="1"/>
          <p:nvPr/>
        </p:nvSpPr>
        <p:spPr>
          <a:xfrm>
            <a:off x="9172386" y="2060333"/>
            <a:ext cx="3019614" cy="646331"/>
          </a:xfrm>
          <a:prstGeom prst="rect">
            <a:avLst/>
          </a:prstGeom>
          <a:noFill/>
        </p:spPr>
        <p:txBody>
          <a:bodyPr wrap="square">
            <a:spAutoFit/>
          </a:bodyPr>
          <a:lstStyle/>
          <a:p>
            <a:r>
              <a:rPr lang="en-US" dirty="0"/>
              <a:t>classify parts of a catchment as being flooded or not.</a:t>
            </a:r>
          </a:p>
        </p:txBody>
      </p:sp>
      <p:sp>
        <p:nvSpPr>
          <p:cNvPr id="23" name="TextBox 22">
            <a:extLst>
              <a:ext uri="{FF2B5EF4-FFF2-40B4-BE49-F238E27FC236}">
                <a16:creationId xmlns:a16="http://schemas.microsoft.com/office/drawing/2014/main" id="{5430C715-C76B-4A6A-9ED6-69897B538DC5}"/>
              </a:ext>
            </a:extLst>
          </p:cNvPr>
          <p:cNvSpPr txBox="1"/>
          <p:nvPr/>
        </p:nvSpPr>
        <p:spPr>
          <a:xfrm>
            <a:off x="3602845" y="3122163"/>
            <a:ext cx="2493151" cy="1200329"/>
          </a:xfrm>
          <a:prstGeom prst="rect">
            <a:avLst/>
          </a:prstGeom>
          <a:noFill/>
        </p:spPr>
        <p:txBody>
          <a:bodyPr wrap="square">
            <a:spAutoFit/>
          </a:bodyPr>
          <a:lstStyle/>
          <a:p>
            <a:r>
              <a:rPr lang="en-US" dirty="0"/>
              <a:t>In forestry, it could be classifying a remote sensing image into forest and non-forest</a:t>
            </a:r>
          </a:p>
        </p:txBody>
      </p:sp>
      <p:sp>
        <p:nvSpPr>
          <p:cNvPr id="27" name="TextBox 26">
            <a:extLst>
              <a:ext uri="{FF2B5EF4-FFF2-40B4-BE49-F238E27FC236}">
                <a16:creationId xmlns:a16="http://schemas.microsoft.com/office/drawing/2014/main" id="{B30DFE43-C8F5-401D-9DAF-77AFA8FD8D20}"/>
              </a:ext>
            </a:extLst>
          </p:cNvPr>
          <p:cNvSpPr txBox="1"/>
          <p:nvPr/>
        </p:nvSpPr>
        <p:spPr>
          <a:xfrm>
            <a:off x="9172386" y="3075996"/>
            <a:ext cx="3019614" cy="646331"/>
          </a:xfrm>
          <a:prstGeom prst="rect">
            <a:avLst/>
          </a:prstGeom>
          <a:noFill/>
        </p:spPr>
        <p:txBody>
          <a:bodyPr wrap="square">
            <a:spAutoFit/>
          </a:bodyPr>
          <a:lstStyle/>
          <a:p>
            <a:r>
              <a:rPr lang="en-US"/>
              <a:t>identifying every single tree in an image</a:t>
            </a:r>
            <a:endParaRPr lang="en-US" dirty="0"/>
          </a:p>
        </p:txBody>
      </p:sp>
      <p:sp>
        <p:nvSpPr>
          <p:cNvPr id="31" name="TextBox 30">
            <a:extLst>
              <a:ext uri="{FF2B5EF4-FFF2-40B4-BE49-F238E27FC236}">
                <a16:creationId xmlns:a16="http://schemas.microsoft.com/office/drawing/2014/main" id="{CA105E5E-E198-497E-B6C8-B59BB42982BB}"/>
              </a:ext>
            </a:extLst>
          </p:cNvPr>
          <p:cNvSpPr txBox="1"/>
          <p:nvPr/>
        </p:nvSpPr>
        <p:spPr>
          <a:xfrm>
            <a:off x="3602848" y="5076402"/>
            <a:ext cx="2493148" cy="923330"/>
          </a:xfrm>
          <a:prstGeom prst="rect">
            <a:avLst/>
          </a:prstGeom>
          <a:noFill/>
        </p:spPr>
        <p:txBody>
          <a:bodyPr wrap="square">
            <a:spAutoFit/>
          </a:bodyPr>
          <a:lstStyle/>
          <a:p>
            <a:r>
              <a:rPr lang="en-US" dirty="0"/>
              <a:t>"draw" the boundary of each rock glacier, individually</a:t>
            </a:r>
          </a:p>
        </p:txBody>
      </p:sp>
      <p:sp>
        <p:nvSpPr>
          <p:cNvPr id="35" name="TextBox 34">
            <a:extLst>
              <a:ext uri="{FF2B5EF4-FFF2-40B4-BE49-F238E27FC236}">
                <a16:creationId xmlns:a16="http://schemas.microsoft.com/office/drawing/2014/main" id="{73B5A3DD-EFFF-4C9F-92D6-5F24EDCF7930}"/>
              </a:ext>
            </a:extLst>
          </p:cNvPr>
          <p:cNvSpPr txBox="1"/>
          <p:nvPr/>
        </p:nvSpPr>
        <p:spPr>
          <a:xfrm>
            <a:off x="9172386" y="5136087"/>
            <a:ext cx="3019613" cy="1754326"/>
          </a:xfrm>
          <a:prstGeom prst="rect">
            <a:avLst/>
          </a:prstGeom>
          <a:noFill/>
        </p:spPr>
        <p:txBody>
          <a:bodyPr wrap="square">
            <a:spAutoFit/>
          </a:bodyPr>
          <a:lstStyle/>
          <a:p>
            <a:r>
              <a:rPr lang="en-US" dirty="0"/>
              <a:t>you will know for each pixel if this pixel "is in" a rock glacier, but you will not be able to know how many there is, just where there are rock glaciers on the picture</a:t>
            </a:r>
          </a:p>
        </p:txBody>
      </p:sp>
    </p:spTree>
    <p:extLst>
      <p:ext uri="{BB962C8B-B14F-4D97-AF65-F5344CB8AC3E}">
        <p14:creationId xmlns:p14="http://schemas.microsoft.com/office/powerpoint/2010/main" val="38370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3" grpId="0"/>
      <p:bldP spid="27" grpId="0"/>
      <p:bldP spid="31"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F02D-DE1E-449E-889C-286AC73CC9FF}"/>
              </a:ext>
            </a:extLst>
          </p:cNvPr>
          <p:cNvSpPr>
            <a:spLocks noGrp="1"/>
          </p:cNvSpPr>
          <p:nvPr>
            <p:ph type="title"/>
          </p:nvPr>
        </p:nvSpPr>
        <p:spPr>
          <a:xfrm>
            <a:off x="-2" y="1042633"/>
            <a:ext cx="12192000" cy="776863"/>
          </a:xfrm>
        </p:spPr>
        <p:txBody>
          <a:bodyPr>
            <a:normAutofit/>
          </a:bodyPr>
          <a:lstStyle/>
          <a:p>
            <a:r>
              <a:rPr lang="en-US" dirty="0"/>
              <a:t>One-dimensional Convolution</a:t>
            </a:r>
          </a:p>
        </p:txBody>
      </p:sp>
      <p:sp>
        <p:nvSpPr>
          <p:cNvPr id="3" name="Slide Number Placeholder 2">
            <a:extLst>
              <a:ext uri="{FF2B5EF4-FFF2-40B4-BE49-F238E27FC236}">
                <a16:creationId xmlns:a16="http://schemas.microsoft.com/office/drawing/2014/main" id="{BF96E126-C9F3-4A76-BA53-7B8A4788416A}"/>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descr="Chart&#10;&#10;Description automatically generated">
            <a:extLst>
              <a:ext uri="{FF2B5EF4-FFF2-40B4-BE49-F238E27FC236}">
                <a16:creationId xmlns:a16="http://schemas.microsoft.com/office/drawing/2014/main" id="{564C37C9-A71F-4B5B-9A0F-209CCA97D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033" y="1819496"/>
            <a:ext cx="8980965" cy="5051793"/>
          </a:xfrm>
          <a:prstGeom prst="rect">
            <a:avLst/>
          </a:prstGeom>
        </p:spPr>
      </p:pic>
      <p:sp>
        <p:nvSpPr>
          <p:cNvPr id="6" name="TextBox 5">
            <a:extLst>
              <a:ext uri="{FF2B5EF4-FFF2-40B4-BE49-F238E27FC236}">
                <a16:creationId xmlns:a16="http://schemas.microsoft.com/office/drawing/2014/main" id="{EE14C961-0157-4B1E-8915-702F3C80FE62}"/>
              </a:ext>
            </a:extLst>
          </p:cNvPr>
          <p:cNvSpPr txBox="1"/>
          <p:nvPr/>
        </p:nvSpPr>
        <p:spPr>
          <a:xfrm>
            <a:off x="-1332" y="6488668"/>
            <a:ext cx="3212365" cy="369332"/>
          </a:xfrm>
          <a:prstGeom prst="rect">
            <a:avLst/>
          </a:prstGeom>
          <a:noFill/>
        </p:spPr>
        <p:txBody>
          <a:bodyPr wrap="square">
            <a:spAutoFit/>
          </a:bodyPr>
          <a:lstStyle/>
          <a:p>
            <a:r>
              <a:rPr lang="en-US" i="1" u="sng" dirty="0"/>
              <a:t>Source</a:t>
            </a:r>
            <a:r>
              <a:rPr lang="en-US" i="1" dirty="0"/>
              <a:t>: Brandon Rohrer</a:t>
            </a:r>
          </a:p>
        </p:txBody>
      </p:sp>
      <p:pic>
        <p:nvPicPr>
          <p:cNvPr id="8" name="Picture 7">
            <a:extLst>
              <a:ext uri="{FF2B5EF4-FFF2-40B4-BE49-F238E27FC236}">
                <a16:creationId xmlns:a16="http://schemas.microsoft.com/office/drawing/2014/main" id="{FEE58561-2D3E-4493-89AC-9866D80AD457}"/>
              </a:ext>
            </a:extLst>
          </p:cNvPr>
          <p:cNvPicPr>
            <a:picLocks noChangeAspect="1"/>
          </p:cNvPicPr>
          <p:nvPr/>
        </p:nvPicPr>
        <p:blipFill>
          <a:blip r:embed="rId4"/>
          <a:stretch>
            <a:fillRect/>
          </a:stretch>
        </p:blipFill>
        <p:spPr>
          <a:xfrm>
            <a:off x="-11565" y="1859759"/>
            <a:ext cx="3267146" cy="1401601"/>
          </a:xfrm>
          <a:prstGeom prst="rect">
            <a:avLst/>
          </a:prstGeom>
        </p:spPr>
      </p:pic>
      <p:cxnSp>
        <p:nvCxnSpPr>
          <p:cNvPr id="10" name="Straight Arrow Connector 9">
            <a:extLst>
              <a:ext uri="{FF2B5EF4-FFF2-40B4-BE49-F238E27FC236}">
                <a16:creationId xmlns:a16="http://schemas.microsoft.com/office/drawing/2014/main" id="{E6780795-4152-4DC1-9AD5-4D31AA4BDCDE}"/>
              </a:ext>
            </a:extLst>
          </p:cNvPr>
          <p:cNvCxnSpPr>
            <a:cxnSpLocks/>
            <a:stCxn id="11" idx="0"/>
          </p:cNvCxnSpPr>
          <p:nvPr/>
        </p:nvCxnSpPr>
        <p:spPr>
          <a:xfrm flipH="1" flipV="1">
            <a:off x="467833" y="3338623"/>
            <a:ext cx="201550" cy="34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686D3-49BA-4AEC-AC1B-93278AA79FF9}"/>
              </a:ext>
            </a:extLst>
          </p:cNvPr>
          <p:cNvSpPr txBox="1"/>
          <p:nvPr/>
        </p:nvSpPr>
        <p:spPr>
          <a:xfrm>
            <a:off x="-11566" y="3686839"/>
            <a:ext cx="1361897" cy="553998"/>
          </a:xfrm>
          <a:prstGeom prst="rect">
            <a:avLst/>
          </a:prstGeom>
          <a:noFill/>
        </p:spPr>
        <p:txBody>
          <a:bodyPr wrap="square" rtlCol="0">
            <a:spAutoFit/>
          </a:bodyPr>
          <a:lstStyle/>
          <a:p>
            <a:pPr algn="l"/>
            <a:r>
              <a:rPr lang="en-US" sz="3000" dirty="0"/>
              <a:t>Output</a:t>
            </a:r>
          </a:p>
        </p:txBody>
      </p:sp>
      <p:sp>
        <p:nvSpPr>
          <p:cNvPr id="15" name="TextBox 14">
            <a:extLst>
              <a:ext uri="{FF2B5EF4-FFF2-40B4-BE49-F238E27FC236}">
                <a16:creationId xmlns:a16="http://schemas.microsoft.com/office/drawing/2014/main" id="{87C013CF-E763-4014-AB53-FCBB79366C07}"/>
              </a:ext>
            </a:extLst>
          </p:cNvPr>
          <p:cNvSpPr txBox="1"/>
          <p:nvPr/>
        </p:nvSpPr>
        <p:spPr>
          <a:xfrm>
            <a:off x="918785" y="4250244"/>
            <a:ext cx="1361897" cy="553998"/>
          </a:xfrm>
          <a:prstGeom prst="rect">
            <a:avLst/>
          </a:prstGeom>
          <a:noFill/>
        </p:spPr>
        <p:txBody>
          <a:bodyPr wrap="square" rtlCol="0">
            <a:spAutoFit/>
          </a:bodyPr>
          <a:lstStyle/>
          <a:p>
            <a:pPr algn="ctr"/>
            <a:r>
              <a:rPr lang="en-US" sz="3000" dirty="0"/>
              <a:t>Input</a:t>
            </a:r>
          </a:p>
        </p:txBody>
      </p:sp>
      <p:cxnSp>
        <p:nvCxnSpPr>
          <p:cNvPr id="17" name="Straight Arrow Connector 16">
            <a:extLst>
              <a:ext uri="{FF2B5EF4-FFF2-40B4-BE49-F238E27FC236}">
                <a16:creationId xmlns:a16="http://schemas.microsoft.com/office/drawing/2014/main" id="{5E24C2D3-B7FB-4A14-B06C-7A43590E8522}"/>
              </a:ext>
            </a:extLst>
          </p:cNvPr>
          <p:cNvCxnSpPr>
            <a:cxnSpLocks/>
            <a:stCxn id="15" idx="0"/>
          </p:cNvCxnSpPr>
          <p:nvPr/>
        </p:nvCxnSpPr>
        <p:spPr>
          <a:xfrm flipV="1">
            <a:off x="1599734" y="3338626"/>
            <a:ext cx="473615" cy="911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BBA7B-83D5-456A-955A-98459DB4EEF7}"/>
              </a:ext>
            </a:extLst>
          </p:cNvPr>
          <p:cNvSpPr txBox="1"/>
          <p:nvPr/>
        </p:nvSpPr>
        <p:spPr>
          <a:xfrm>
            <a:off x="1756390" y="4835006"/>
            <a:ext cx="1499191" cy="553998"/>
          </a:xfrm>
          <a:prstGeom prst="rect">
            <a:avLst/>
          </a:prstGeom>
          <a:noFill/>
        </p:spPr>
        <p:txBody>
          <a:bodyPr wrap="square" rtlCol="0">
            <a:spAutoFit/>
          </a:bodyPr>
          <a:lstStyle/>
          <a:p>
            <a:pPr algn="r"/>
            <a:r>
              <a:rPr lang="en-US" sz="3000" dirty="0"/>
              <a:t>Weights</a:t>
            </a:r>
          </a:p>
        </p:txBody>
      </p:sp>
      <p:cxnSp>
        <p:nvCxnSpPr>
          <p:cNvPr id="21" name="Straight Arrow Connector 20">
            <a:extLst>
              <a:ext uri="{FF2B5EF4-FFF2-40B4-BE49-F238E27FC236}">
                <a16:creationId xmlns:a16="http://schemas.microsoft.com/office/drawing/2014/main" id="{D312B30F-A373-4900-A63B-75DE1B0C39B6}"/>
              </a:ext>
            </a:extLst>
          </p:cNvPr>
          <p:cNvCxnSpPr>
            <a:cxnSpLocks/>
            <a:stCxn id="20" idx="0"/>
          </p:cNvCxnSpPr>
          <p:nvPr/>
        </p:nvCxnSpPr>
        <p:spPr>
          <a:xfrm flipV="1">
            <a:off x="2505986" y="3338624"/>
            <a:ext cx="455645" cy="1496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A9824-CEBA-433D-A0E0-26E6FC90788F}"/>
              </a:ext>
            </a:extLst>
          </p:cNvPr>
          <p:cNvSpPr txBox="1"/>
          <p:nvPr/>
        </p:nvSpPr>
        <p:spPr>
          <a:xfrm>
            <a:off x="-11567" y="5431004"/>
            <a:ext cx="3222599" cy="1015663"/>
          </a:xfrm>
          <a:prstGeom prst="rect">
            <a:avLst/>
          </a:prstGeom>
          <a:noFill/>
        </p:spPr>
        <p:txBody>
          <a:bodyPr wrap="square" rtlCol="0">
            <a:spAutoFit/>
          </a:bodyPr>
          <a:lstStyle/>
          <a:p>
            <a:pPr algn="ctr"/>
            <a:r>
              <a:rPr lang="en-US" sz="3000" dirty="0"/>
              <a:t>Simple &amp; inexpensive</a:t>
            </a:r>
          </a:p>
        </p:txBody>
      </p:sp>
    </p:spTree>
    <p:extLst>
      <p:ext uri="{BB962C8B-B14F-4D97-AF65-F5344CB8AC3E}">
        <p14:creationId xmlns:p14="http://schemas.microsoft.com/office/powerpoint/2010/main" val="24669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8CD617-99CA-4D02-8679-BEF6FBCB4EAB}"/>
              </a:ext>
            </a:extLst>
          </p:cNvPr>
          <p:cNvSpPr>
            <a:spLocks noGrp="1"/>
          </p:cNvSpPr>
          <p:nvPr>
            <p:ph type="sldNum" sz="quarter" idx="12"/>
          </p:nvPr>
        </p:nvSpPr>
        <p:spPr/>
        <p:txBody>
          <a:bodyPr/>
          <a:lstStyle/>
          <a:p>
            <a:fld id="{A5686A01-FA10-4E06-92C7-92734750F4C6}" type="slidenum">
              <a:rPr lang="en-US" smtClean="0"/>
              <a:pPr/>
              <a:t>17</a:t>
            </a:fld>
            <a:endParaRPr lang="en-US" dirty="0"/>
          </a:p>
        </p:txBody>
      </p:sp>
      <p:sp>
        <p:nvSpPr>
          <p:cNvPr id="3" name="Title 1">
            <a:extLst>
              <a:ext uri="{FF2B5EF4-FFF2-40B4-BE49-F238E27FC236}">
                <a16:creationId xmlns:a16="http://schemas.microsoft.com/office/drawing/2014/main" id="{D95F1BB1-7C07-476B-A9F7-4EDBAFDFF952}"/>
              </a:ext>
            </a:extLst>
          </p:cNvPr>
          <p:cNvSpPr txBox="1">
            <a:spLocks/>
          </p:cNvSpPr>
          <p:nvPr/>
        </p:nvSpPr>
        <p:spPr>
          <a:xfrm>
            <a:off x="-2" y="1042633"/>
            <a:ext cx="12192000" cy="776863"/>
          </a:xfrm>
          <a:prstGeom prst="rect">
            <a:avLst/>
          </a:prstGeom>
        </p:spPr>
        <p:txBody>
          <a:bodyP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Two-dimensional Convolution</a:t>
            </a:r>
          </a:p>
        </p:txBody>
      </p:sp>
      <p:pic>
        <p:nvPicPr>
          <p:cNvPr id="4" name="Picture 3" descr="A picture containing diagram&#10;&#10;Description automatically generated">
            <a:extLst>
              <a:ext uri="{FF2B5EF4-FFF2-40B4-BE49-F238E27FC236}">
                <a16:creationId xmlns:a16="http://schemas.microsoft.com/office/drawing/2014/main" id="{7967D777-E14D-4398-A6D8-6059F057B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9496"/>
            <a:ext cx="6901700" cy="5038504"/>
          </a:xfrm>
          <a:prstGeom prst="rect">
            <a:avLst/>
          </a:prstGeom>
        </p:spPr>
      </p:pic>
      <p:pic>
        <p:nvPicPr>
          <p:cNvPr id="5" name="Picture 4">
            <a:extLst>
              <a:ext uri="{FF2B5EF4-FFF2-40B4-BE49-F238E27FC236}">
                <a16:creationId xmlns:a16="http://schemas.microsoft.com/office/drawing/2014/main" id="{0B595943-28DC-4509-A38A-94BC337397B7}"/>
              </a:ext>
            </a:extLst>
          </p:cNvPr>
          <p:cNvPicPr>
            <a:picLocks noChangeAspect="1"/>
          </p:cNvPicPr>
          <p:nvPr/>
        </p:nvPicPr>
        <p:blipFill>
          <a:blip r:embed="rId5"/>
          <a:stretch>
            <a:fillRect/>
          </a:stretch>
        </p:blipFill>
        <p:spPr>
          <a:xfrm>
            <a:off x="7467600" y="1819496"/>
            <a:ext cx="4351018" cy="1866580"/>
          </a:xfrm>
          <a:prstGeom prst="rect">
            <a:avLst/>
          </a:prstGeom>
        </p:spPr>
      </p:pic>
      <p:sp>
        <p:nvSpPr>
          <p:cNvPr id="6" name="TextBox 5">
            <a:extLst>
              <a:ext uri="{FF2B5EF4-FFF2-40B4-BE49-F238E27FC236}">
                <a16:creationId xmlns:a16="http://schemas.microsoft.com/office/drawing/2014/main" id="{45D88BE5-9285-4BE9-91BF-5148E84B4B84}"/>
              </a:ext>
            </a:extLst>
          </p:cNvPr>
          <p:cNvSpPr txBox="1"/>
          <p:nvPr/>
        </p:nvSpPr>
        <p:spPr>
          <a:xfrm>
            <a:off x="7467600" y="3686076"/>
            <a:ext cx="4351018" cy="553998"/>
          </a:xfrm>
          <a:prstGeom prst="rect">
            <a:avLst/>
          </a:prstGeom>
          <a:noFill/>
        </p:spPr>
        <p:txBody>
          <a:bodyPr wrap="square" rtlCol="0">
            <a:spAutoFit/>
          </a:bodyPr>
          <a:lstStyle/>
          <a:p>
            <a:pPr algn="ctr"/>
            <a:r>
              <a:rPr lang="en-US" sz="3000" dirty="0">
                <a:cs typeface="Times New Roman" panose="02020603050405020304" pitchFamily="18" charset="0"/>
              </a:rPr>
              <a:t>↓</a:t>
            </a:r>
            <a:endParaRPr lang="en-US" sz="3000" dirty="0"/>
          </a:p>
        </p:txBody>
      </p:sp>
      <p:pic>
        <p:nvPicPr>
          <p:cNvPr id="10" name="Picture 9" descr="\documentclass{article}&#10;\usepackage{amsmath,xcolor}&#10;\pagestyle{empty}&#10;\begin{document}&#10;&#10;$&#10;\textcolor{white}{&#10;y_{j}=\sum_{k_{1}=-p}^{p}\sum_{k_{2}=-p}^{p}w_{k_{1},k_{2}} \times x_{j-k_{1},j-k_{2}}&#10;}&#10;$&#10;&#10;\end{document}" title="IguanaTex Bitmap Display">
            <a:extLst>
              <a:ext uri="{FF2B5EF4-FFF2-40B4-BE49-F238E27FC236}">
                <a16:creationId xmlns:a16="http://schemas.microsoft.com/office/drawing/2014/main" id="{81D2009C-6BE8-4845-9FE2-C868498D3542}"/>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979920" y="4359283"/>
            <a:ext cx="5113020" cy="360055"/>
          </a:xfrm>
          <a:prstGeom prst="rect">
            <a:avLst/>
          </a:prstGeom>
        </p:spPr>
      </p:pic>
      <p:sp>
        <p:nvSpPr>
          <p:cNvPr id="13" name="TextBox 12">
            <a:extLst>
              <a:ext uri="{FF2B5EF4-FFF2-40B4-BE49-F238E27FC236}">
                <a16:creationId xmlns:a16="http://schemas.microsoft.com/office/drawing/2014/main" id="{DC18CB3F-4CB3-40BE-B9A7-8D8D797A482F}"/>
              </a:ext>
            </a:extLst>
          </p:cNvPr>
          <p:cNvSpPr txBox="1"/>
          <p:nvPr/>
        </p:nvSpPr>
        <p:spPr>
          <a:xfrm>
            <a:off x="6901700" y="5302533"/>
            <a:ext cx="5290300" cy="1938992"/>
          </a:xfrm>
          <a:prstGeom prst="rect">
            <a:avLst/>
          </a:prstGeom>
          <a:noFill/>
        </p:spPr>
        <p:txBody>
          <a:bodyPr wrap="square" rtlCol="0">
            <a:spAutoFit/>
          </a:bodyPr>
          <a:lstStyle/>
          <a:p>
            <a:pPr algn="ctr"/>
            <a:r>
              <a:rPr lang="en-US" sz="3000" dirty="0"/>
              <a:t>Two-dimensional weights</a:t>
            </a:r>
          </a:p>
          <a:p>
            <a:pPr algn="ctr"/>
            <a:r>
              <a:rPr lang="en-US" sz="3000" dirty="0"/>
              <a:t>(Kernel, Filter)</a:t>
            </a:r>
          </a:p>
          <a:p>
            <a:pPr algn="ctr"/>
            <a:r>
              <a:rPr lang="en-US" sz="3000" dirty="0"/>
              <a:t>3 x 3 </a:t>
            </a:r>
            <a:r>
              <a:rPr lang="en-US" sz="3000" u="sng" dirty="0"/>
              <a:t>receptive field</a:t>
            </a:r>
          </a:p>
          <a:p>
            <a:pPr algn="ctr"/>
            <a:endParaRPr lang="en-US" sz="3000" dirty="0"/>
          </a:p>
        </p:txBody>
      </p:sp>
      <p:cxnSp>
        <p:nvCxnSpPr>
          <p:cNvPr id="14" name="Straight Arrow Connector 13">
            <a:extLst>
              <a:ext uri="{FF2B5EF4-FFF2-40B4-BE49-F238E27FC236}">
                <a16:creationId xmlns:a16="http://schemas.microsoft.com/office/drawing/2014/main" id="{AB956BCF-EBA8-45F5-A997-23028866BF5C}"/>
              </a:ext>
            </a:extLst>
          </p:cNvPr>
          <p:cNvCxnSpPr>
            <a:cxnSpLocks/>
          </p:cNvCxnSpPr>
          <p:nvPr/>
        </p:nvCxnSpPr>
        <p:spPr>
          <a:xfrm flipV="1">
            <a:off x="9829800" y="4803802"/>
            <a:ext cx="180331" cy="5149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22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D5DD-376B-4D73-958C-A9138099AFA9}"/>
              </a:ext>
            </a:extLst>
          </p:cNvPr>
          <p:cNvSpPr>
            <a:spLocks noGrp="1"/>
          </p:cNvSpPr>
          <p:nvPr>
            <p:ph type="title"/>
          </p:nvPr>
        </p:nvSpPr>
        <p:spPr>
          <a:xfrm>
            <a:off x="-2" y="1042633"/>
            <a:ext cx="12192000" cy="872183"/>
          </a:xfrm>
        </p:spPr>
        <p:txBody>
          <a:bodyPr>
            <a:normAutofit/>
          </a:bodyPr>
          <a:lstStyle/>
          <a:p>
            <a:r>
              <a:rPr lang="en-US" sz="4000" dirty="0"/>
              <a:t>Two-dimensional Convolution with Multiple Features</a:t>
            </a:r>
          </a:p>
        </p:txBody>
      </p:sp>
      <p:sp>
        <p:nvSpPr>
          <p:cNvPr id="3" name="Slide Number Placeholder 2">
            <a:extLst>
              <a:ext uri="{FF2B5EF4-FFF2-40B4-BE49-F238E27FC236}">
                <a16:creationId xmlns:a16="http://schemas.microsoft.com/office/drawing/2014/main" id="{5F09D301-B4F9-46FA-97A7-C7654A2B97CE}"/>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a:extLst>
              <a:ext uri="{FF2B5EF4-FFF2-40B4-BE49-F238E27FC236}">
                <a16:creationId xmlns:a16="http://schemas.microsoft.com/office/drawing/2014/main" id="{BE6E5C90-FB18-4071-BC46-2055B91A236A}"/>
              </a:ext>
            </a:extLst>
          </p:cNvPr>
          <p:cNvPicPr>
            <a:picLocks noChangeAspect="1"/>
          </p:cNvPicPr>
          <p:nvPr/>
        </p:nvPicPr>
        <p:blipFill>
          <a:blip r:embed="rId2"/>
          <a:stretch>
            <a:fillRect/>
          </a:stretch>
        </p:blipFill>
        <p:spPr>
          <a:xfrm>
            <a:off x="0" y="1914817"/>
            <a:ext cx="5646888" cy="4943183"/>
          </a:xfrm>
          <a:prstGeom prst="rect">
            <a:avLst/>
          </a:prstGeom>
        </p:spPr>
      </p:pic>
      <p:pic>
        <p:nvPicPr>
          <p:cNvPr id="7" name="Picture 6">
            <a:extLst>
              <a:ext uri="{FF2B5EF4-FFF2-40B4-BE49-F238E27FC236}">
                <a16:creationId xmlns:a16="http://schemas.microsoft.com/office/drawing/2014/main" id="{ED088CC6-4DCA-4952-B857-5C3533D7D7E3}"/>
              </a:ext>
            </a:extLst>
          </p:cNvPr>
          <p:cNvPicPr>
            <a:picLocks noChangeAspect="1"/>
          </p:cNvPicPr>
          <p:nvPr/>
        </p:nvPicPr>
        <p:blipFill>
          <a:blip r:embed="rId3"/>
          <a:stretch>
            <a:fillRect/>
          </a:stretch>
        </p:blipFill>
        <p:spPr>
          <a:xfrm>
            <a:off x="5646888" y="1914816"/>
            <a:ext cx="6545112" cy="877661"/>
          </a:xfrm>
          <a:prstGeom prst="rect">
            <a:avLst/>
          </a:prstGeom>
        </p:spPr>
      </p:pic>
      <p:cxnSp>
        <p:nvCxnSpPr>
          <p:cNvPr id="8" name="Straight Arrow Connector 7">
            <a:extLst>
              <a:ext uri="{FF2B5EF4-FFF2-40B4-BE49-F238E27FC236}">
                <a16:creationId xmlns:a16="http://schemas.microsoft.com/office/drawing/2014/main" id="{877FAFEA-BF26-4C30-848E-A694E54D12C6}"/>
              </a:ext>
            </a:extLst>
          </p:cNvPr>
          <p:cNvCxnSpPr>
            <a:cxnSpLocks/>
          </p:cNvCxnSpPr>
          <p:nvPr/>
        </p:nvCxnSpPr>
        <p:spPr>
          <a:xfrm flipV="1">
            <a:off x="5989127"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86BF2A-592C-41E9-A743-8C431E3EB6AA}"/>
              </a:ext>
            </a:extLst>
          </p:cNvPr>
          <p:cNvSpPr txBox="1"/>
          <p:nvPr/>
        </p:nvSpPr>
        <p:spPr>
          <a:xfrm>
            <a:off x="5646888" y="3219471"/>
            <a:ext cx="1361897" cy="553998"/>
          </a:xfrm>
          <a:prstGeom prst="rect">
            <a:avLst/>
          </a:prstGeom>
          <a:noFill/>
        </p:spPr>
        <p:txBody>
          <a:bodyPr wrap="square" rtlCol="0">
            <a:spAutoFit/>
          </a:bodyPr>
          <a:lstStyle/>
          <a:p>
            <a:pPr algn="l"/>
            <a:r>
              <a:rPr lang="en-US" sz="3000" dirty="0"/>
              <a:t>Output</a:t>
            </a:r>
          </a:p>
        </p:txBody>
      </p:sp>
      <p:cxnSp>
        <p:nvCxnSpPr>
          <p:cNvPr id="11" name="Straight Arrow Connector 10">
            <a:extLst>
              <a:ext uri="{FF2B5EF4-FFF2-40B4-BE49-F238E27FC236}">
                <a16:creationId xmlns:a16="http://schemas.microsoft.com/office/drawing/2014/main" id="{B5C305E7-837D-4684-9084-6D8A377F7690}"/>
              </a:ext>
            </a:extLst>
          </p:cNvPr>
          <p:cNvCxnSpPr>
            <a:cxnSpLocks/>
          </p:cNvCxnSpPr>
          <p:nvPr/>
        </p:nvCxnSpPr>
        <p:spPr>
          <a:xfrm flipV="1">
            <a:off x="6866280" y="2878132"/>
            <a:ext cx="235367" cy="1304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87D508-6372-40A3-B3E7-4D79E0FF40B9}"/>
              </a:ext>
            </a:extLst>
          </p:cNvPr>
          <p:cNvSpPr txBox="1"/>
          <p:nvPr/>
        </p:nvSpPr>
        <p:spPr>
          <a:xfrm>
            <a:off x="5474964" y="4065524"/>
            <a:ext cx="1798608" cy="1015663"/>
          </a:xfrm>
          <a:prstGeom prst="rect">
            <a:avLst/>
          </a:prstGeom>
          <a:noFill/>
        </p:spPr>
        <p:txBody>
          <a:bodyPr wrap="square" rtlCol="0">
            <a:spAutoFit/>
          </a:bodyPr>
          <a:lstStyle/>
          <a:p>
            <a:pPr algn="ctr"/>
            <a:r>
              <a:rPr lang="en-US" sz="3000" dirty="0"/>
              <a:t>Sum over height</a:t>
            </a:r>
          </a:p>
        </p:txBody>
      </p:sp>
      <p:cxnSp>
        <p:nvCxnSpPr>
          <p:cNvPr id="15" name="Straight Arrow Connector 14">
            <a:extLst>
              <a:ext uri="{FF2B5EF4-FFF2-40B4-BE49-F238E27FC236}">
                <a16:creationId xmlns:a16="http://schemas.microsoft.com/office/drawing/2014/main" id="{60783656-855B-4BB9-9B3A-E6F5BC390BB2}"/>
              </a:ext>
            </a:extLst>
          </p:cNvPr>
          <p:cNvCxnSpPr>
            <a:cxnSpLocks/>
          </p:cNvCxnSpPr>
          <p:nvPr/>
        </p:nvCxnSpPr>
        <p:spPr>
          <a:xfrm flipV="1">
            <a:off x="7208520" y="2878132"/>
            <a:ext cx="407291" cy="2364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733B0D-556E-4343-82D2-50357A616EFF}"/>
              </a:ext>
            </a:extLst>
          </p:cNvPr>
          <p:cNvSpPr txBox="1"/>
          <p:nvPr/>
        </p:nvSpPr>
        <p:spPr>
          <a:xfrm>
            <a:off x="5560926" y="5146205"/>
            <a:ext cx="1798608" cy="1015663"/>
          </a:xfrm>
          <a:prstGeom prst="rect">
            <a:avLst/>
          </a:prstGeom>
          <a:noFill/>
        </p:spPr>
        <p:txBody>
          <a:bodyPr wrap="square" rtlCol="0">
            <a:spAutoFit/>
          </a:bodyPr>
          <a:lstStyle/>
          <a:p>
            <a:pPr algn="ctr"/>
            <a:r>
              <a:rPr lang="en-US" sz="3000" dirty="0"/>
              <a:t>Sum over width</a:t>
            </a:r>
          </a:p>
        </p:txBody>
      </p:sp>
      <p:sp>
        <p:nvSpPr>
          <p:cNvPr id="20" name="TextBox 19">
            <a:extLst>
              <a:ext uri="{FF2B5EF4-FFF2-40B4-BE49-F238E27FC236}">
                <a16:creationId xmlns:a16="http://schemas.microsoft.com/office/drawing/2014/main" id="{A9417F05-125E-4C54-B8B6-E27B04F6DD8F}"/>
              </a:ext>
            </a:extLst>
          </p:cNvPr>
          <p:cNvSpPr txBox="1"/>
          <p:nvPr/>
        </p:nvSpPr>
        <p:spPr>
          <a:xfrm>
            <a:off x="6983963" y="5874193"/>
            <a:ext cx="1798608" cy="1015663"/>
          </a:xfrm>
          <a:prstGeom prst="rect">
            <a:avLst/>
          </a:prstGeom>
          <a:noFill/>
        </p:spPr>
        <p:txBody>
          <a:bodyPr wrap="square" rtlCol="0">
            <a:spAutoFit/>
          </a:bodyPr>
          <a:lstStyle/>
          <a:p>
            <a:pPr algn="ctr"/>
            <a:r>
              <a:rPr lang="en-US" sz="3000" dirty="0"/>
              <a:t>Sum over features</a:t>
            </a:r>
          </a:p>
        </p:txBody>
      </p:sp>
      <p:cxnSp>
        <p:nvCxnSpPr>
          <p:cNvPr id="21" name="Straight Arrow Connector 20">
            <a:extLst>
              <a:ext uri="{FF2B5EF4-FFF2-40B4-BE49-F238E27FC236}">
                <a16:creationId xmlns:a16="http://schemas.microsoft.com/office/drawing/2014/main" id="{35BAAA8C-4679-4E4B-9196-E0CA9E3D7B74}"/>
              </a:ext>
            </a:extLst>
          </p:cNvPr>
          <p:cNvCxnSpPr>
            <a:cxnSpLocks/>
            <a:stCxn id="20" idx="0"/>
          </p:cNvCxnSpPr>
          <p:nvPr/>
        </p:nvCxnSpPr>
        <p:spPr>
          <a:xfrm flipV="1">
            <a:off x="7883267" y="2878133"/>
            <a:ext cx="374052" cy="2996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87CAEB8-7F08-4F5E-8C63-AA42774A1DB7}"/>
              </a:ext>
            </a:extLst>
          </p:cNvPr>
          <p:cNvCxnSpPr>
            <a:cxnSpLocks/>
          </p:cNvCxnSpPr>
          <p:nvPr/>
        </p:nvCxnSpPr>
        <p:spPr>
          <a:xfrm flipV="1">
            <a:off x="8812858"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3E7CB6-AA6D-4E50-BEBC-E6CE3E6B7CA0}"/>
              </a:ext>
            </a:extLst>
          </p:cNvPr>
          <p:cNvSpPr txBox="1"/>
          <p:nvPr/>
        </p:nvSpPr>
        <p:spPr>
          <a:xfrm>
            <a:off x="8264747" y="3219471"/>
            <a:ext cx="1184054" cy="553998"/>
          </a:xfrm>
          <a:prstGeom prst="rect">
            <a:avLst/>
          </a:prstGeom>
          <a:noFill/>
        </p:spPr>
        <p:txBody>
          <a:bodyPr wrap="square" rtlCol="0">
            <a:spAutoFit/>
          </a:bodyPr>
          <a:lstStyle/>
          <a:p>
            <a:pPr algn="ctr"/>
            <a:r>
              <a:rPr lang="en-US" sz="3000" dirty="0"/>
              <a:t>Input</a:t>
            </a:r>
          </a:p>
        </p:txBody>
      </p:sp>
      <p:cxnSp>
        <p:nvCxnSpPr>
          <p:cNvPr id="25" name="Straight Arrow Connector 24">
            <a:extLst>
              <a:ext uri="{FF2B5EF4-FFF2-40B4-BE49-F238E27FC236}">
                <a16:creationId xmlns:a16="http://schemas.microsoft.com/office/drawing/2014/main" id="{25407372-02D4-4AFB-AD43-1F05810C207E}"/>
              </a:ext>
            </a:extLst>
          </p:cNvPr>
          <p:cNvCxnSpPr>
            <a:cxnSpLocks/>
          </p:cNvCxnSpPr>
          <p:nvPr/>
        </p:nvCxnSpPr>
        <p:spPr>
          <a:xfrm flipV="1">
            <a:off x="10001578" y="2871255"/>
            <a:ext cx="0" cy="4129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6552E-F2FD-4E40-982E-AD58E3415E21}"/>
              </a:ext>
            </a:extLst>
          </p:cNvPr>
          <p:cNvSpPr txBox="1"/>
          <p:nvPr/>
        </p:nvSpPr>
        <p:spPr>
          <a:xfrm>
            <a:off x="9448800" y="3219471"/>
            <a:ext cx="1539239" cy="553998"/>
          </a:xfrm>
          <a:prstGeom prst="rect">
            <a:avLst/>
          </a:prstGeom>
          <a:noFill/>
        </p:spPr>
        <p:txBody>
          <a:bodyPr wrap="square" rtlCol="0">
            <a:spAutoFit/>
          </a:bodyPr>
          <a:lstStyle/>
          <a:p>
            <a:pPr algn="ctr"/>
            <a:r>
              <a:rPr lang="en-US" sz="3000" dirty="0"/>
              <a:t>Weights</a:t>
            </a:r>
          </a:p>
        </p:txBody>
      </p:sp>
      <p:cxnSp>
        <p:nvCxnSpPr>
          <p:cNvPr id="27" name="Straight Arrow Connector 26">
            <a:extLst>
              <a:ext uri="{FF2B5EF4-FFF2-40B4-BE49-F238E27FC236}">
                <a16:creationId xmlns:a16="http://schemas.microsoft.com/office/drawing/2014/main" id="{7AFB8A03-D215-4FA5-BBC8-B819A24A5E4B}"/>
              </a:ext>
            </a:extLst>
          </p:cNvPr>
          <p:cNvCxnSpPr>
            <a:cxnSpLocks/>
          </p:cNvCxnSpPr>
          <p:nvPr/>
        </p:nvCxnSpPr>
        <p:spPr>
          <a:xfrm flipV="1">
            <a:off x="11586537" y="2878133"/>
            <a:ext cx="0" cy="1129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FFED83-2D06-4D77-B63F-4A76AD94C528}"/>
              </a:ext>
            </a:extLst>
          </p:cNvPr>
          <p:cNvSpPr txBox="1"/>
          <p:nvPr/>
        </p:nvSpPr>
        <p:spPr>
          <a:xfrm>
            <a:off x="10888982" y="3905890"/>
            <a:ext cx="1303016" cy="553998"/>
          </a:xfrm>
          <a:prstGeom prst="rect">
            <a:avLst/>
          </a:prstGeom>
          <a:noFill/>
        </p:spPr>
        <p:txBody>
          <a:bodyPr wrap="square" rtlCol="0">
            <a:spAutoFit/>
          </a:bodyPr>
          <a:lstStyle/>
          <a:p>
            <a:pPr algn="ctr"/>
            <a:r>
              <a:rPr lang="en-US" sz="3000" u="sng" dirty="0"/>
              <a:t>Stride</a:t>
            </a:r>
          </a:p>
        </p:txBody>
      </p:sp>
    </p:spTree>
    <p:extLst>
      <p:ext uri="{BB962C8B-B14F-4D97-AF65-F5344CB8AC3E}">
        <p14:creationId xmlns:p14="http://schemas.microsoft.com/office/powerpoint/2010/main" val="11875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4" grpId="0"/>
      <p:bldP spid="26"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521B-E576-4705-8935-6DCDAB463BB0}"/>
              </a:ext>
            </a:extLst>
          </p:cNvPr>
          <p:cNvSpPr>
            <a:spLocks noGrp="1"/>
          </p:cNvSpPr>
          <p:nvPr>
            <p:ph type="title"/>
          </p:nvPr>
        </p:nvSpPr>
        <p:spPr>
          <a:xfrm>
            <a:off x="-2" y="1042633"/>
            <a:ext cx="12192000" cy="953807"/>
          </a:xfrm>
        </p:spPr>
        <p:txBody>
          <a:bodyPr/>
          <a:lstStyle/>
          <a:p>
            <a:r>
              <a:rPr lang="en-US" dirty="0"/>
              <a:t>Reducing dimensionality using </a:t>
            </a:r>
            <a:r>
              <a:rPr lang="en-US" u="sng" dirty="0"/>
              <a:t>strides</a:t>
            </a:r>
          </a:p>
        </p:txBody>
      </p:sp>
      <p:sp>
        <p:nvSpPr>
          <p:cNvPr id="3" name="Slide Number Placeholder 2">
            <a:extLst>
              <a:ext uri="{FF2B5EF4-FFF2-40B4-BE49-F238E27FC236}">
                <a16:creationId xmlns:a16="http://schemas.microsoft.com/office/drawing/2014/main" id="{DCB9BC06-A7BC-43C2-A9CE-0BFB2AEE81A7}"/>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F837D5E0-F90C-4871-82CF-D904960399B5}"/>
              </a:ext>
            </a:extLst>
          </p:cNvPr>
          <p:cNvPicPr>
            <a:picLocks noChangeAspect="1"/>
          </p:cNvPicPr>
          <p:nvPr/>
        </p:nvPicPr>
        <p:blipFill>
          <a:blip r:embed="rId2"/>
          <a:stretch>
            <a:fillRect/>
          </a:stretch>
        </p:blipFill>
        <p:spPr>
          <a:xfrm>
            <a:off x="-2" y="1996440"/>
            <a:ext cx="7946781" cy="4861560"/>
          </a:xfrm>
          <a:prstGeom prst="rect">
            <a:avLst/>
          </a:prstGeom>
        </p:spPr>
      </p:pic>
      <p:sp>
        <p:nvSpPr>
          <p:cNvPr id="6" name="TextBox 5">
            <a:extLst>
              <a:ext uri="{FF2B5EF4-FFF2-40B4-BE49-F238E27FC236}">
                <a16:creationId xmlns:a16="http://schemas.microsoft.com/office/drawing/2014/main" id="{F7BE9B39-912F-4ECA-AD30-B7760D5961AD}"/>
              </a:ext>
            </a:extLst>
          </p:cNvPr>
          <p:cNvSpPr txBox="1"/>
          <p:nvPr/>
        </p:nvSpPr>
        <p:spPr>
          <a:xfrm>
            <a:off x="7946779" y="1996440"/>
            <a:ext cx="4245221" cy="1477328"/>
          </a:xfrm>
          <a:prstGeom prst="rect">
            <a:avLst/>
          </a:prstGeom>
          <a:noFill/>
        </p:spPr>
        <p:txBody>
          <a:bodyPr wrap="square" rtlCol="0">
            <a:spAutoFit/>
          </a:bodyPr>
          <a:lstStyle/>
          <a:p>
            <a:pPr algn="l"/>
            <a:r>
              <a:rPr lang="en-US" sz="3000" dirty="0"/>
              <a:t>Stride = “How much you move the filter by in each direction”</a:t>
            </a:r>
          </a:p>
        </p:txBody>
      </p:sp>
      <p:sp>
        <p:nvSpPr>
          <p:cNvPr id="10" name="TextBox 9">
            <a:extLst>
              <a:ext uri="{FF2B5EF4-FFF2-40B4-BE49-F238E27FC236}">
                <a16:creationId xmlns:a16="http://schemas.microsoft.com/office/drawing/2014/main" id="{45253A9A-C0A5-45CB-A4A0-353EDCFFEDDB}"/>
              </a:ext>
            </a:extLst>
          </p:cNvPr>
          <p:cNvSpPr txBox="1"/>
          <p:nvPr/>
        </p:nvSpPr>
        <p:spPr>
          <a:xfrm>
            <a:off x="7946777" y="3718679"/>
            <a:ext cx="4245221" cy="3139321"/>
          </a:xfrm>
          <a:prstGeom prst="rect">
            <a:avLst/>
          </a:prstGeom>
          <a:noFill/>
        </p:spPr>
        <p:txBody>
          <a:bodyPr wrap="square">
            <a:spAutoFit/>
          </a:bodyPr>
          <a:lstStyle/>
          <a:p>
            <a:r>
              <a:rPr lang="en-US" dirty="0"/>
              <a:t>“Stride is one of the features used in defining the movement of the filter layer, which defines the amount of movement of the filter on the image. Each movement of the filter on the input image will produce one value, contributing to the output image. Now, if the stride is large, it means that the filter takes a big step at each step and, therefore, will produce fewer values and a smaller output compared with the original input.” </a:t>
            </a:r>
            <a:r>
              <a:rPr lang="en-US" i="1" dirty="0"/>
              <a:t>2022 student</a:t>
            </a:r>
          </a:p>
        </p:txBody>
      </p:sp>
    </p:spTree>
    <p:extLst>
      <p:ext uri="{BB962C8B-B14F-4D97-AF65-F5344CB8AC3E}">
        <p14:creationId xmlns:p14="http://schemas.microsoft.com/office/powerpoint/2010/main" val="159236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9E9C-BB19-4605-9186-5495B07D636D}"/>
              </a:ext>
            </a:extLst>
          </p:cNvPr>
          <p:cNvSpPr>
            <a:spLocks noGrp="1"/>
          </p:cNvSpPr>
          <p:nvPr>
            <p:ph type="title"/>
          </p:nvPr>
        </p:nvSpPr>
        <p:spPr>
          <a:xfrm>
            <a:off x="-2" y="1042633"/>
            <a:ext cx="12192000" cy="705441"/>
          </a:xfrm>
        </p:spPr>
        <p:txBody>
          <a:bodyPr/>
          <a:lstStyle/>
          <a:p>
            <a:r>
              <a:rPr lang="en-US" dirty="0"/>
              <a:t>Shrinking the Input Image using </a:t>
            </a:r>
            <a:r>
              <a:rPr lang="en-US" u="sng" dirty="0"/>
              <a:t>Pooling Layers</a:t>
            </a:r>
          </a:p>
        </p:txBody>
      </p:sp>
      <p:sp>
        <p:nvSpPr>
          <p:cNvPr id="3" name="Slide Number Placeholder 2">
            <a:extLst>
              <a:ext uri="{FF2B5EF4-FFF2-40B4-BE49-F238E27FC236}">
                <a16:creationId xmlns:a16="http://schemas.microsoft.com/office/drawing/2014/main" id="{AF10BFF9-D1ED-4327-9E70-B6D438730AFB}"/>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a:extLst>
              <a:ext uri="{FF2B5EF4-FFF2-40B4-BE49-F238E27FC236}">
                <a16:creationId xmlns:a16="http://schemas.microsoft.com/office/drawing/2014/main" id="{DB0DCF74-F4C4-48CF-9B3E-B6F5772E56BE}"/>
              </a:ext>
            </a:extLst>
          </p:cNvPr>
          <p:cNvPicPr>
            <a:picLocks noChangeAspect="1"/>
          </p:cNvPicPr>
          <p:nvPr/>
        </p:nvPicPr>
        <p:blipFill>
          <a:blip r:embed="rId3"/>
          <a:stretch>
            <a:fillRect/>
          </a:stretch>
        </p:blipFill>
        <p:spPr>
          <a:xfrm>
            <a:off x="0" y="1748074"/>
            <a:ext cx="12192000" cy="5109926"/>
          </a:xfrm>
          <a:prstGeom prst="rect">
            <a:avLst/>
          </a:prstGeom>
        </p:spPr>
      </p:pic>
      <p:sp>
        <p:nvSpPr>
          <p:cNvPr id="6" name="TextBox 5">
            <a:extLst>
              <a:ext uri="{FF2B5EF4-FFF2-40B4-BE49-F238E27FC236}">
                <a16:creationId xmlns:a16="http://schemas.microsoft.com/office/drawing/2014/main" id="{D75DB0A3-5D64-4055-A99E-DD285DC39A59}"/>
              </a:ext>
            </a:extLst>
          </p:cNvPr>
          <p:cNvSpPr txBox="1"/>
          <p:nvPr/>
        </p:nvSpPr>
        <p:spPr>
          <a:xfrm>
            <a:off x="-2" y="6304002"/>
            <a:ext cx="6324600" cy="553998"/>
          </a:xfrm>
          <a:prstGeom prst="rect">
            <a:avLst/>
          </a:prstGeom>
          <a:noFill/>
        </p:spPr>
        <p:txBody>
          <a:bodyPr wrap="square" rtlCol="0">
            <a:spAutoFit/>
          </a:bodyPr>
          <a:lstStyle/>
          <a:p>
            <a:pPr algn="l"/>
            <a:r>
              <a:rPr lang="en-US" sz="3000" u="sng" dirty="0">
                <a:solidFill>
                  <a:schemeClr val="bg1"/>
                </a:solidFill>
              </a:rPr>
              <a:t>Alternative</a:t>
            </a:r>
            <a:r>
              <a:rPr lang="en-US" sz="3000" dirty="0">
                <a:solidFill>
                  <a:schemeClr val="bg1"/>
                </a:solidFill>
              </a:rPr>
              <a:t>: Mean/Average pooling</a:t>
            </a:r>
          </a:p>
        </p:txBody>
      </p:sp>
      <p:pic>
        <p:nvPicPr>
          <p:cNvPr id="7" name="Picture 6" descr="Icon&#10;&#10;Description automatically generated">
            <a:extLst>
              <a:ext uri="{FF2B5EF4-FFF2-40B4-BE49-F238E27FC236}">
                <a16:creationId xmlns:a16="http://schemas.microsoft.com/office/drawing/2014/main" id="{877A0C7D-E3BE-4521-A320-36F629C4C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2632"/>
            <a:ext cx="701108" cy="701108"/>
          </a:xfrm>
          <a:prstGeom prst="rect">
            <a:avLst/>
          </a:prstGeom>
        </p:spPr>
      </p:pic>
    </p:spTree>
    <p:extLst>
      <p:ext uri="{BB962C8B-B14F-4D97-AF65-F5344CB8AC3E}">
        <p14:creationId xmlns:p14="http://schemas.microsoft.com/office/powerpoint/2010/main" val="270038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6" name="Straight Arrow Connector 5">
            <a:extLst>
              <a:ext uri="{FF2B5EF4-FFF2-40B4-BE49-F238E27FC236}">
                <a16:creationId xmlns:a16="http://schemas.microsoft.com/office/drawing/2014/main" id="{8ECDF0B5-C4FB-4AFD-A85D-C77F444E09E5}"/>
              </a:ext>
            </a:extLst>
          </p:cNvPr>
          <p:cNvCxnSpPr/>
          <p:nvPr/>
        </p:nvCxnSpPr>
        <p:spPr>
          <a:xfrm>
            <a:off x="2892054"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6F3FD9-9A66-4447-BB88-F3BD1F5967E7}"/>
              </a:ext>
            </a:extLst>
          </p:cNvPr>
          <p:cNvSpPr txBox="1"/>
          <p:nvPr/>
        </p:nvSpPr>
        <p:spPr>
          <a:xfrm>
            <a:off x="3859617" y="5850438"/>
            <a:ext cx="2296633" cy="1015663"/>
          </a:xfrm>
          <a:prstGeom prst="rect">
            <a:avLst/>
          </a:prstGeom>
          <a:noFill/>
        </p:spPr>
        <p:txBody>
          <a:bodyPr wrap="square" rtlCol="0">
            <a:spAutoFit/>
          </a:bodyPr>
          <a:lstStyle/>
          <a:p>
            <a:pPr algn="ctr"/>
            <a:r>
              <a:rPr lang="en-US" sz="3000" dirty="0"/>
              <a:t>Not enough data!</a:t>
            </a:r>
          </a:p>
        </p:txBody>
      </p:sp>
      <p:pic>
        <p:nvPicPr>
          <p:cNvPr id="13" name="Picture 12" descr="A yellow smiley face&#10;&#10;Description automatically generated with low confidence">
            <a:extLst>
              <a:ext uri="{FF2B5EF4-FFF2-40B4-BE49-F238E27FC236}">
                <a16:creationId xmlns:a16="http://schemas.microsoft.com/office/drawing/2014/main" id="{B2128141-E61B-48F4-91DF-AC033D90A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5723101"/>
            <a:ext cx="1143000" cy="1143000"/>
          </a:xfrm>
          <a:prstGeom prst="rect">
            <a:avLst/>
          </a:prstGeom>
        </p:spPr>
      </p:pic>
    </p:spTree>
    <p:extLst>
      <p:ext uri="{BB962C8B-B14F-4D97-AF65-F5344CB8AC3E}">
        <p14:creationId xmlns:p14="http://schemas.microsoft.com/office/powerpoint/2010/main" val="249656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00E6-5382-48B6-9C66-65317E071B7B}"/>
              </a:ext>
            </a:extLst>
          </p:cNvPr>
          <p:cNvSpPr>
            <a:spLocks noGrp="1"/>
          </p:cNvSpPr>
          <p:nvPr>
            <p:ph type="title"/>
          </p:nvPr>
        </p:nvSpPr>
        <p:spPr/>
        <p:txBody>
          <a:bodyPr>
            <a:normAutofit fontScale="90000"/>
          </a:bodyPr>
          <a:lstStyle/>
          <a:p>
            <a:r>
              <a:rPr lang="en-US" dirty="0"/>
              <a:t>Data Augmentation = Generate realistic variances</a:t>
            </a:r>
            <a:br>
              <a:rPr lang="en-US" dirty="0"/>
            </a:br>
            <a:r>
              <a:rPr lang="en-US" dirty="0"/>
              <a:t>of each training instance (rotation, translation, resizing…)</a:t>
            </a:r>
          </a:p>
        </p:txBody>
      </p:sp>
      <p:sp>
        <p:nvSpPr>
          <p:cNvPr id="3" name="Slide Number Placeholder 2">
            <a:extLst>
              <a:ext uri="{FF2B5EF4-FFF2-40B4-BE49-F238E27FC236}">
                <a16:creationId xmlns:a16="http://schemas.microsoft.com/office/drawing/2014/main" id="{BB8810D2-4BA0-48D8-8A46-230C6E99CC41}"/>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a:extLst>
              <a:ext uri="{FF2B5EF4-FFF2-40B4-BE49-F238E27FC236}">
                <a16:creationId xmlns:a16="http://schemas.microsoft.com/office/drawing/2014/main" id="{E1D72706-7574-4B55-91BB-01AF156FFE56}"/>
              </a:ext>
            </a:extLst>
          </p:cNvPr>
          <p:cNvPicPr>
            <a:picLocks noChangeAspect="1"/>
          </p:cNvPicPr>
          <p:nvPr/>
        </p:nvPicPr>
        <p:blipFill>
          <a:blip r:embed="rId2"/>
          <a:stretch>
            <a:fillRect/>
          </a:stretch>
        </p:blipFill>
        <p:spPr>
          <a:xfrm>
            <a:off x="0" y="2430606"/>
            <a:ext cx="6946802" cy="4427394"/>
          </a:xfrm>
          <a:prstGeom prst="rect">
            <a:avLst/>
          </a:prstGeom>
        </p:spPr>
      </p:pic>
      <p:sp>
        <p:nvSpPr>
          <p:cNvPr id="6" name="TextBox 5">
            <a:extLst>
              <a:ext uri="{FF2B5EF4-FFF2-40B4-BE49-F238E27FC236}">
                <a16:creationId xmlns:a16="http://schemas.microsoft.com/office/drawing/2014/main" id="{2A155B90-A966-4873-A38C-AE6B8D5BEC13}"/>
              </a:ext>
            </a:extLst>
          </p:cNvPr>
          <p:cNvSpPr txBox="1"/>
          <p:nvPr/>
        </p:nvSpPr>
        <p:spPr>
          <a:xfrm>
            <a:off x="6946802" y="4367304"/>
            <a:ext cx="5245196" cy="553998"/>
          </a:xfrm>
          <a:prstGeom prst="rect">
            <a:avLst/>
          </a:prstGeom>
          <a:noFill/>
        </p:spPr>
        <p:txBody>
          <a:bodyPr wrap="square" rtlCol="0">
            <a:spAutoFit/>
          </a:bodyPr>
          <a:lstStyle/>
          <a:p>
            <a:pPr algn="l"/>
            <a:r>
              <a:rPr lang="en-US" sz="3000" u="sng" dirty="0"/>
              <a:t>Bonus</a:t>
            </a:r>
            <a:r>
              <a:rPr lang="en-US" sz="3000" dirty="0"/>
              <a:t>: Regularizes the model</a:t>
            </a:r>
          </a:p>
        </p:txBody>
      </p:sp>
    </p:spTree>
    <p:extLst>
      <p:ext uri="{BB962C8B-B14F-4D97-AF65-F5344CB8AC3E}">
        <p14:creationId xmlns:p14="http://schemas.microsoft.com/office/powerpoint/2010/main" val="6618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3" name="Straight Arrow Connector 12">
            <a:extLst>
              <a:ext uri="{FF2B5EF4-FFF2-40B4-BE49-F238E27FC236}">
                <a16:creationId xmlns:a16="http://schemas.microsoft.com/office/drawing/2014/main" id="{77BAE35B-53BA-4FD1-8837-11D9F4ECEF8E}"/>
              </a:ext>
            </a:extLst>
          </p:cNvPr>
          <p:cNvCxnSpPr/>
          <p:nvPr/>
        </p:nvCxnSpPr>
        <p:spPr>
          <a:xfrm>
            <a:off x="5943608"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58BA4E-D92C-4465-B39C-BF1B31F87C8C}"/>
              </a:ext>
            </a:extLst>
          </p:cNvPr>
          <p:cNvSpPr txBox="1"/>
          <p:nvPr/>
        </p:nvSpPr>
        <p:spPr>
          <a:xfrm>
            <a:off x="6911172" y="5850438"/>
            <a:ext cx="1605508" cy="1015663"/>
          </a:xfrm>
          <a:prstGeom prst="rect">
            <a:avLst/>
          </a:prstGeom>
          <a:noFill/>
        </p:spPr>
        <p:txBody>
          <a:bodyPr wrap="square" rtlCol="0">
            <a:spAutoFit/>
          </a:bodyPr>
          <a:lstStyle/>
          <a:p>
            <a:pPr algn="ctr"/>
            <a:r>
              <a:rPr lang="en-US" sz="3000" dirty="0"/>
              <a:t>Image shrinks</a:t>
            </a:r>
          </a:p>
        </p:txBody>
      </p:sp>
      <p:pic>
        <p:nvPicPr>
          <p:cNvPr id="15" name="Picture 14" descr="A yellow smiley face&#10;&#10;Description automatically generated with low confidence">
            <a:extLst>
              <a:ext uri="{FF2B5EF4-FFF2-40B4-BE49-F238E27FC236}">
                <a16:creationId xmlns:a16="http://schemas.microsoft.com/office/drawing/2014/main" id="{16CA1ED4-40E9-4F71-8D05-57DB37A04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6" y="5723101"/>
            <a:ext cx="1143000" cy="1143000"/>
          </a:xfrm>
          <a:prstGeom prst="rect">
            <a:avLst/>
          </a:prstGeom>
        </p:spPr>
      </p:pic>
    </p:spTree>
    <p:extLst>
      <p:ext uri="{BB962C8B-B14F-4D97-AF65-F5344CB8AC3E}">
        <p14:creationId xmlns:p14="http://schemas.microsoft.com/office/powerpoint/2010/main" val="120547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DD0F-96A6-46F5-ABB8-155359A712E0}"/>
              </a:ext>
            </a:extLst>
          </p:cNvPr>
          <p:cNvSpPr>
            <a:spLocks noGrp="1"/>
          </p:cNvSpPr>
          <p:nvPr>
            <p:ph type="title"/>
          </p:nvPr>
        </p:nvSpPr>
        <p:spPr>
          <a:xfrm>
            <a:off x="-2" y="1042632"/>
            <a:ext cx="12192000" cy="966921"/>
          </a:xfrm>
        </p:spPr>
        <p:txBody>
          <a:bodyPr>
            <a:normAutofit/>
          </a:bodyPr>
          <a:lstStyle/>
          <a:p>
            <a:r>
              <a:rPr lang="en-US" sz="4000" dirty="0"/>
              <a:t>(Zero) </a:t>
            </a:r>
            <a:r>
              <a:rPr lang="en-US" sz="4000" u="sng" dirty="0"/>
              <a:t>padding</a:t>
            </a:r>
            <a:r>
              <a:rPr lang="en-US" sz="4000" dirty="0"/>
              <a:t> to preserve the dimension of the input</a:t>
            </a:r>
          </a:p>
        </p:txBody>
      </p:sp>
      <p:sp>
        <p:nvSpPr>
          <p:cNvPr id="3" name="Slide Number Placeholder 2">
            <a:extLst>
              <a:ext uri="{FF2B5EF4-FFF2-40B4-BE49-F238E27FC236}">
                <a16:creationId xmlns:a16="http://schemas.microsoft.com/office/drawing/2014/main" id="{0DC413FD-8E21-4357-89DD-97F87CB10336}"/>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a:extLst>
              <a:ext uri="{FF2B5EF4-FFF2-40B4-BE49-F238E27FC236}">
                <a16:creationId xmlns:a16="http://schemas.microsoft.com/office/drawing/2014/main" id="{D8F102CF-DE13-4A18-9C1C-1E73BDE51D46}"/>
              </a:ext>
            </a:extLst>
          </p:cNvPr>
          <p:cNvPicPr>
            <a:picLocks noChangeAspect="1"/>
          </p:cNvPicPr>
          <p:nvPr/>
        </p:nvPicPr>
        <p:blipFill>
          <a:blip r:embed="rId2"/>
          <a:stretch>
            <a:fillRect/>
          </a:stretch>
        </p:blipFill>
        <p:spPr>
          <a:xfrm>
            <a:off x="6708071" y="2851768"/>
            <a:ext cx="5498420" cy="3327991"/>
          </a:xfrm>
          <a:prstGeom prst="rect">
            <a:avLst/>
          </a:prstGeom>
        </p:spPr>
      </p:pic>
      <p:pic>
        <p:nvPicPr>
          <p:cNvPr id="7" name="Picture 6">
            <a:extLst>
              <a:ext uri="{FF2B5EF4-FFF2-40B4-BE49-F238E27FC236}">
                <a16:creationId xmlns:a16="http://schemas.microsoft.com/office/drawing/2014/main" id="{AD40106B-DA1D-4FA3-9A31-034C34D83681}"/>
              </a:ext>
            </a:extLst>
          </p:cNvPr>
          <p:cNvPicPr>
            <a:picLocks noChangeAspect="1"/>
          </p:cNvPicPr>
          <p:nvPr/>
        </p:nvPicPr>
        <p:blipFill>
          <a:blip r:embed="rId3"/>
          <a:stretch>
            <a:fillRect/>
          </a:stretch>
        </p:blipFill>
        <p:spPr>
          <a:xfrm>
            <a:off x="-2" y="2173529"/>
            <a:ext cx="6708073" cy="4684471"/>
          </a:xfrm>
          <a:prstGeom prst="rect">
            <a:avLst/>
          </a:prstGeom>
        </p:spPr>
      </p:pic>
    </p:spTree>
    <p:extLst>
      <p:ext uri="{BB962C8B-B14F-4D97-AF65-F5344CB8AC3E}">
        <p14:creationId xmlns:p14="http://schemas.microsoft.com/office/powerpoint/2010/main" val="23286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6" name="Straight Arrow Connector 15">
            <a:extLst>
              <a:ext uri="{FF2B5EF4-FFF2-40B4-BE49-F238E27FC236}">
                <a16:creationId xmlns:a16="http://schemas.microsoft.com/office/drawing/2014/main" id="{C0E013F6-629A-4000-93DA-8407551E9272}"/>
              </a:ext>
            </a:extLst>
          </p:cNvPr>
          <p:cNvCxnSpPr>
            <a:cxnSpLocks/>
          </p:cNvCxnSpPr>
          <p:nvPr/>
        </p:nvCxnSpPr>
        <p:spPr>
          <a:xfrm>
            <a:off x="8077200"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0DE015-D149-48CE-94DB-51644283C497}"/>
              </a:ext>
            </a:extLst>
          </p:cNvPr>
          <p:cNvSpPr txBox="1"/>
          <p:nvPr/>
        </p:nvSpPr>
        <p:spPr>
          <a:xfrm>
            <a:off x="6244858" y="5842337"/>
            <a:ext cx="3654054" cy="1015663"/>
          </a:xfrm>
          <a:prstGeom prst="rect">
            <a:avLst/>
          </a:prstGeom>
          <a:noFill/>
        </p:spPr>
        <p:txBody>
          <a:bodyPr wrap="square" rtlCol="0">
            <a:spAutoFit/>
          </a:bodyPr>
          <a:lstStyle/>
          <a:p>
            <a:pPr algn="ctr"/>
            <a:r>
              <a:rPr lang="en-US" sz="3000" dirty="0"/>
              <a:t>Series of </a:t>
            </a:r>
            <a:r>
              <a:rPr lang="en-US" sz="3000" dirty="0" err="1"/>
              <a:t>convolution+pooling</a:t>
            </a:r>
            <a:endParaRPr lang="en-US" sz="3000" dirty="0"/>
          </a:p>
        </p:txBody>
      </p:sp>
      <p:cxnSp>
        <p:nvCxnSpPr>
          <p:cNvPr id="18" name="Straight Arrow Connector 17">
            <a:extLst>
              <a:ext uri="{FF2B5EF4-FFF2-40B4-BE49-F238E27FC236}">
                <a16:creationId xmlns:a16="http://schemas.microsoft.com/office/drawing/2014/main" id="{41D3744F-2254-47AD-B0B9-A16A74EE5920}"/>
              </a:ext>
            </a:extLst>
          </p:cNvPr>
          <p:cNvCxnSpPr>
            <a:cxnSpLocks/>
          </p:cNvCxnSpPr>
          <p:nvPr/>
        </p:nvCxnSpPr>
        <p:spPr>
          <a:xfrm>
            <a:off x="10898372"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8050C2-2658-4D71-936B-2987B3999B1E}"/>
              </a:ext>
            </a:extLst>
          </p:cNvPr>
          <p:cNvSpPr txBox="1"/>
          <p:nvPr/>
        </p:nvSpPr>
        <p:spPr>
          <a:xfrm>
            <a:off x="10145232" y="5842337"/>
            <a:ext cx="1506279" cy="1015663"/>
          </a:xfrm>
          <a:prstGeom prst="rect">
            <a:avLst/>
          </a:prstGeom>
          <a:noFill/>
        </p:spPr>
        <p:txBody>
          <a:bodyPr wrap="square" rtlCol="0">
            <a:spAutoFit/>
          </a:bodyPr>
          <a:lstStyle/>
          <a:p>
            <a:pPr algn="ctr"/>
            <a:r>
              <a:rPr lang="en-US" sz="3000" dirty="0"/>
              <a:t>Dense layers</a:t>
            </a:r>
          </a:p>
        </p:txBody>
      </p:sp>
    </p:spTree>
    <p:extLst>
      <p:ext uri="{BB962C8B-B14F-4D97-AF65-F5344CB8AC3E}">
        <p14:creationId xmlns:p14="http://schemas.microsoft.com/office/powerpoint/2010/main" val="315010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noAutofit/>
          </a:bodyPr>
          <a:lstStyle/>
          <a:p>
            <a:r>
              <a:rPr lang="en-US" sz="2800" dirty="0">
                <a:latin typeface="+mn-lt"/>
              </a:rPr>
              <a:t>Train using appropriate loss (</a:t>
            </a:r>
            <a:r>
              <a:rPr lang="en-US" sz="2800" dirty="0">
                <a:latin typeface="+mn-lt"/>
                <a:cs typeface="Times New Roman" panose="02020603050405020304" pitchFamily="18" charset="0"/>
              </a:rPr>
              <a:t>↓</a:t>
            </a:r>
            <a:r>
              <a:rPr lang="en-US" sz="2800" dirty="0">
                <a:latin typeface="+mn-lt"/>
              </a:rPr>
              <a:t>RAM use: </a:t>
            </a:r>
            <a:r>
              <a:rPr lang="en-US" sz="2800" dirty="0">
                <a:latin typeface="+mn-lt"/>
                <a:cs typeface="Times New Roman" panose="02020603050405020304" pitchFamily="18" charset="0"/>
              </a:rPr>
              <a:t>↓batch size, ↓layers, ↑strides, etc.)</a:t>
            </a:r>
            <a:r>
              <a:rPr lang="en-US" sz="2800" dirty="0">
                <a:latin typeface="+mn-lt"/>
              </a:rPr>
              <a:t> </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11" name="Straight Arrow Connector 10">
            <a:extLst>
              <a:ext uri="{FF2B5EF4-FFF2-40B4-BE49-F238E27FC236}">
                <a16:creationId xmlns:a16="http://schemas.microsoft.com/office/drawing/2014/main" id="{B9FD38E4-2103-4A75-8BC9-012DCB69F5F1}"/>
              </a:ext>
            </a:extLst>
          </p:cNvPr>
          <p:cNvCxnSpPr>
            <a:cxnSpLocks/>
          </p:cNvCxnSpPr>
          <p:nvPr/>
        </p:nvCxnSpPr>
        <p:spPr>
          <a:xfrm>
            <a:off x="450111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B4B408-07CF-4B0A-8CB5-40C546407908}"/>
              </a:ext>
            </a:extLst>
          </p:cNvPr>
          <p:cNvSpPr txBox="1"/>
          <p:nvPr/>
        </p:nvSpPr>
        <p:spPr>
          <a:xfrm>
            <a:off x="3055089" y="5846620"/>
            <a:ext cx="2892055" cy="1015663"/>
          </a:xfrm>
          <a:prstGeom prst="rect">
            <a:avLst/>
          </a:prstGeom>
          <a:noFill/>
        </p:spPr>
        <p:txBody>
          <a:bodyPr wrap="square" rtlCol="0">
            <a:spAutoFit/>
          </a:bodyPr>
          <a:lstStyle/>
          <a:p>
            <a:pPr algn="ctr"/>
            <a:r>
              <a:rPr lang="en-US" sz="3000" dirty="0"/>
              <a:t>First Convolution Operation</a:t>
            </a:r>
          </a:p>
        </p:txBody>
      </p:sp>
      <p:cxnSp>
        <p:nvCxnSpPr>
          <p:cNvPr id="16" name="Straight Arrow Connector 15">
            <a:extLst>
              <a:ext uri="{FF2B5EF4-FFF2-40B4-BE49-F238E27FC236}">
                <a16:creationId xmlns:a16="http://schemas.microsoft.com/office/drawing/2014/main" id="{C0E013F6-629A-4000-93DA-8407551E9272}"/>
              </a:ext>
            </a:extLst>
          </p:cNvPr>
          <p:cNvCxnSpPr>
            <a:cxnSpLocks/>
          </p:cNvCxnSpPr>
          <p:nvPr/>
        </p:nvCxnSpPr>
        <p:spPr>
          <a:xfrm>
            <a:off x="8077200"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0DE015-D149-48CE-94DB-51644283C497}"/>
              </a:ext>
            </a:extLst>
          </p:cNvPr>
          <p:cNvSpPr txBox="1"/>
          <p:nvPr/>
        </p:nvSpPr>
        <p:spPr>
          <a:xfrm>
            <a:off x="6244858" y="5842337"/>
            <a:ext cx="3654054" cy="1015663"/>
          </a:xfrm>
          <a:prstGeom prst="rect">
            <a:avLst/>
          </a:prstGeom>
          <a:noFill/>
        </p:spPr>
        <p:txBody>
          <a:bodyPr wrap="square" rtlCol="0">
            <a:spAutoFit/>
          </a:bodyPr>
          <a:lstStyle/>
          <a:p>
            <a:pPr algn="ctr"/>
            <a:r>
              <a:rPr lang="en-US" sz="3000" dirty="0"/>
              <a:t>Series of </a:t>
            </a:r>
            <a:r>
              <a:rPr lang="en-US" sz="3000" dirty="0" err="1"/>
              <a:t>convolution+pooling</a:t>
            </a:r>
            <a:endParaRPr lang="en-US" sz="3000" dirty="0"/>
          </a:p>
        </p:txBody>
      </p:sp>
      <p:cxnSp>
        <p:nvCxnSpPr>
          <p:cNvPr id="18" name="Straight Arrow Connector 17">
            <a:extLst>
              <a:ext uri="{FF2B5EF4-FFF2-40B4-BE49-F238E27FC236}">
                <a16:creationId xmlns:a16="http://schemas.microsoft.com/office/drawing/2014/main" id="{41D3744F-2254-47AD-B0B9-A16A74EE5920}"/>
              </a:ext>
            </a:extLst>
          </p:cNvPr>
          <p:cNvCxnSpPr>
            <a:cxnSpLocks/>
          </p:cNvCxnSpPr>
          <p:nvPr/>
        </p:nvCxnSpPr>
        <p:spPr>
          <a:xfrm>
            <a:off x="10898372"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8050C2-2658-4D71-936B-2987B3999B1E}"/>
              </a:ext>
            </a:extLst>
          </p:cNvPr>
          <p:cNvSpPr txBox="1"/>
          <p:nvPr/>
        </p:nvSpPr>
        <p:spPr>
          <a:xfrm>
            <a:off x="10145232" y="5842337"/>
            <a:ext cx="1506279" cy="1015663"/>
          </a:xfrm>
          <a:prstGeom prst="rect">
            <a:avLst/>
          </a:prstGeom>
          <a:noFill/>
        </p:spPr>
        <p:txBody>
          <a:bodyPr wrap="square" rtlCol="0">
            <a:spAutoFit/>
          </a:bodyPr>
          <a:lstStyle/>
          <a:p>
            <a:pPr algn="ctr"/>
            <a:r>
              <a:rPr lang="en-US" sz="3000" dirty="0"/>
              <a:t>Dense layers</a:t>
            </a:r>
          </a:p>
        </p:txBody>
      </p:sp>
    </p:spTree>
    <p:extLst>
      <p:ext uri="{BB962C8B-B14F-4D97-AF65-F5344CB8AC3E}">
        <p14:creationId xmlns:p14="http://schemas.microsoft.com/office/powerpoint/2010/main" val="174858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5CB4-627A-4DAB-87CA-41C887E91D14}"/>
              </a:ext>
            </a:extLst>
          </p:cNvPr>
          <p:cNvSpPr>
            <a:spLocks noGrp="1"/>
          </p:cNvSpPr>
          <p:nvPr>
            <p:ph type="title"/>
          </p:nvPr>
        </p:nvSpPr>
        <p:spPr>
          <a:xfrm>
            <a:off x="-2" y="1042633"/>
            <a:ext cx="12192000" cy="945656"/>
          </a:xfrm>
        </p:spPr>
        <p:txBody>
          <a:bodyPr/>
          <a:lstStyle/>
          <a:p>
            <a:r>
              <a:rPr lang="en-US" dirty="0"/>
              <a:t>Building a Convolutional Neural Network</a:t>
            </a:r>
          </a:p>
        </p:txBody>
      </p:sp>
      <p:sp>
        <p:nvSpPr>
          <p:cNvPr id="3" name="Slide Number Placeholder 2">
            <a:extLst>
              <a:ext uri="{FF2B5EF4-FFF2-40B4-BE49-F238E27FC236}">
                <a16:creationId xmlns:a16="http://schemas.microsoft.com/office/drawing/2014/main" id="{6C2EE89C-6830-4417-9499-D8CFF0B2A1EE}"/>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5" name="Picture 4">
            <a:extLst>
              <a:ext uri="{FF2B5EF4-FFF2-40B4-BE49-F238E27FC236}">
                <a16:creationId xmlns:a16="http://schemas.microsoft.com/office/drawing/2014/main" id="{BCD39C0F-07A2-43BB-9A3E-7D862692BBCB}"/>
              </a:ext>
            </a:extLst>
          </p:cNvPr>
          <p:cNvPicPr>
            <a:picLocks noChangeAspect="1"/>
          </p:cNvPicPr>
          <p:nvPr/>
        </p:nvPicPr>
        <p:blipFill>
          <a:blip r:embed="rId3"/>
          <a:stretch>
            <a:fillRect/>
          </a:stretch>
        </p:blipFill>
        <p:spPr>
          <a:xfrm>
            <a:off x="-2" y="1988289"/>
            <a:ext cx="12192000" cy="3073052"/>
          </a:xfrm>
          <a:prstGeom prst="rect">
            <a:avLst/>
          </a:prstGeom>
        </p:spPr>
      </p:pic>
      <p:cxnSp>
        <p:nvCxnSpPr>
          <p:cNvPr id="7" name="Straight Arrow Connector 6">
            <a:extLst>
              <a:ext uri="{FF2B5EF4-FFF2-40B4-BE49-F238E27FC236}">
                <a16:creationId xmlns:a16="http://schemas.microsoft.com/office/drawing/2014/main" id="{424F5D98-D173-4696-8183-C6FD8BD3A49B}"/>
              </a:ext>
            </a:extLst>
          </p:cNvPr>
          <p:cNvCxnSpPr>
            <a:cxnSpLocks/>
            <a:endCxn id="8" idx="0"/>
          </p:cNvCxnSpPr>
          <p:nvPr/>
        </p:nvCxnSpPr>
        <p:spPr>
          <a:xfrm>
            <a:off x="1446027" y="5061341"/>
            <a:ext cx="0" cy="754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AB6E2-FB08-41A4-B2B1-81ED2DCE973F}"/>
              </a:ext>
            </a:extLst>
          </p:cNvPr>
          <p:cNvSpPr txBox="1"/>
          <p:nvPr/>
        </p:nvSpPr>
        <p:spPr>
          <a:xfrm>
            <a:off x="-1" y="5815367"/>
            <a:ext cx="2892055" cy="1015663"/>
          </a:xfrm>
          <a:prstGeom prst="rect">
            <a:avLst/>
          </a:prstGeom>
          <a:noFill/>
        </p:spPr>
        <p:txBody>
          <a:bodyPr wrap="square" rtlCol="0">
            <a:spAutoFit/>
          </a:bodyPr>
          <a:lstStyle/>
          <a:p>
            <a:pPr algn="ctr"/>
            <a:r>
              <a:rPr lang="en-US" sz="3000" dirty="0"/>
              <a:t>Prepare and load </a:t>
            </a:r>
            <a:br>
              <a:rPr lang="en-US" sz="3000" dirty="0"/>
            </a:br>
            <a:r>
              <a:rPr lang="en-US" sz="3000" dirty="0"/>
              <a:t>image dataset</a:t>
            </a:r>
          </a:p>
        </p:txBody>
      </p:sp>
      <p:cxnSp>
        <p:nvCxnSpPr>
          <p:cNvPr id="6" name="Straight Arrow Connector 5">
            <a:extLst>
              <a:ext uri="{FF2B5EF4-FFF2-40B4-BE49-F238E27FC236}">
                <a16:creationId xmlns:a16="http://schemas.microsoft.com/office/drawing/2014/main" id="{8ECDF0B5-C4FB-4AFD-A85D-C77F444E09E5}"/>
              </a:ext>
            </a:extLst>
          </p:cNvPr>
          <p:cNvCxnSpPr/>
          <p:nvPr/>
        </p:nvCxnSpPr>
        <p:spPr>
          <a:xfrm>
            <a:off x="2892054" y="6358270"/>
            <a:ext cx="967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6F3FD9-9A66-4447-BB88-F3BD1F5967E7}"/>
              </a:ext>
            </a:extLst>
          </p:cNvPr>
          <p:cNvSpPr txBox="1"/>
          <p:nvPr/>
        </p:nvSpPr>
        <p:spPr>
          <a:xfrm>
            <a:off x="3859617" y="5850438"/>
            <a:ext cx="2296633" cy="1015663"/>
          </a:xfrm>
          <a:prstGeom prst="rect">
            <a:avLst/>
          </a:prstGeom>
          <a:noFill/>
        </p:spPr>
        <p:txBody>
          <a:bodyPr wrap="square" rtlCol="0">
            <a:spAutoFit/>
          </a:bodyPr>
          <a:lstStyle/>
          <a:p>
            <a:pPr algn="ctr"/>
            <a:r>
              <a:rPr lang="en-US" sz="3000" dirty="0"/>
              <a:t>Still not enough data!</a:t>
            </a:r>
          </a:p>
        </p:txBody>
      </p:sp>
      <p:pic>
        <p:nvPicPr>
          <p:cNvPr id="10" name="Picture 9" descr="Logo&#10;&#10;Description automatically generated">
            <a:extLst>
              <a:ext uri="{FF2B5EF4-FFF2-40B4-BE49-F238E27FC236}">
                <a16:creationId xmlns:a16="http://schemas.microsoft.com/office/drawing/2014/main" id="{013EF009-16EE-4769-91CA-EDB3B601A1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854" y="5842337"/>
            <a:ext cx="1013636" cy="1013636"/>
          </a:xfrm>
          <a:prstGeom prst="rect">
            <a:avLst/>
          </a:prstGeom>
        </p:spPr>
      </p:pic>
    </p:spTree>
    <p:extLst>
      <p:ext uri="{BB962C8B-B14F-4D97-AF65-F5344CB8AC3E}">
        <p14:creationId xmlns:p14="http://schemas.microsoft.com/office/powerpoint/2010/main" val="104177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3E85-0614-411D-BCF0-1D72FF4084F3}"/>
              </a:ext>
            </a:extLst>
          </p:cNvPr>
          <p:cNvSpPr>
            <a:spLocks noGrp="1"/>
          </p:cNvSpPr>
          <p:nvPr>
            <p:ph type="title"/>
          </p:nvPr>
        </p:nvSpPr>
        <p:spPr>
          <a:xfrm>
            <a:off x="-2" y="1042633"/>
            <a:ext cx="12192000" cy="945656"/>
          </a:xfrm>
        </p:spPr>
        <p:txBody>
          <a:bodyPr>
            <a:normAutofit/>
          </a:bodyPr>
          <a:lstStyle/>
          <a:p>
            <a:r>
              <a:rPr lang="en-US" sz="3200" dirty="0"/>
              <a:t>Transfer Learning = Reusing trained model for a different problem </a:t>
            </a:r>
          </a:p>
        </p:txBody>
      </p:sp>
      <p:sp>
        <p:nvSpPr>
          <p:cNvPr id="3" name="Slide Number Placeholder 2">
            <a:extLst>
              <a:ext uri="{FF2B5EF4-FFF2-40B4-BE49-F238E27FC236}">
                <a16:creationId xmlns:a16="http://schemas.microsoft.com/office/drawing/2014/main" id="{AED3EC12-A1EC-4F66-82CE-EE99DB883531}"/>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descr="A picture containing shop, sale&#10;&#10;Description automatically generated">
            <a:extLst>
              <a:ext uri="{FF2B5EF4-FFF2-40B4-BE49-F238E27FC236}">
                <a16:creationId xmlns:a16="http://schemas.microsoft.com/office/drawing/2014/main" id="{12C78A70-A826-43CD-9A3C-4BD3C0A8A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020184"/>
            <a:ext cx="4837816" cy="4837816"/>
          </a:xfrm>
          <a:prstGeom prst="rect">
            <a:avLst/>
          </a:prstGeom>
        </p:spPr>
      </p:pic>
      <p:pic>
        <p:nvPicPr>
          <p:cNvPr id="8" name="Picture 7" descr="A black bug on a white surface&#10;&#10;Description automatically generated with medium confidence">
            <a:extLst>
              <a:ext uri="{FF2B5EF4-FFF2-40B4-BE49-F238E27FC236}">
                <a16:creationId xmlns:a16="http://schemas.microsoft.com/office/drawing/2014/main" id="{9BE2DC3B-2457-4659-A21F-49D77170A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668" y="2618478"/>
            <a:ext cx="2430000" cy="3240000"/>
          </a:xfrm>
          <a:prstGeom prst="rect">
            <a:avLst/>
          </a:prstGeom>
        </p:spPr>
      </p:pic>
      <p:pic>
        <p:nvPicPr>
          <p:cNvPr id="10" name="Picture 9" descr="Map&#10;&#10;Description automatically generated">
            <a:extLst>
              <a:ext uri="{FF2B5EF4-FFF2-40B4-BE49-F238E27FC236}">
                <a16:creationId xmlns:a16="http://schemas.microsoft.com/office/drawing/2014/main" id="{CEE62F3B-EE72-4242-9525-909937BEBC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0667" y="2618478"/>
            <a:ext cx="2430001" cy="3240000"/>
          </a:xfrm>
          <a:prstGeom prst="rect">
            <a:avLst/>
          </a:prstGeom>
        </p:spPr>
      </p:pic>
      <p:sp>
        <p:nvSpPr>
          <p:cNvPr id="11" name="TextBox 10">
            <a:extLst>
              <a:ext uri="{FF2B5EF4-FFF2-40B4-BE49-F238E27FC236}">
                <a16:creationId xmlns:a16="http://schemas.microsoft.com/office/drawing/2014/main" id="{132FB2B3-D541-4375-993D-2EE9EB93DC6F}"/>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ImageNet, Dreamstime.com</a:t>
            </a:r>
          </a:p>
        </p:txBody>
      </p:sp>
      <p:sp>
        <p:nvSpPr>
          <p:cNvPr id="12" name="TextBox 11">
            <a:extLst>
              <a:ext uri="{FF2B5EF4-FFF2-40B4-BE49-F238E27FC236}">
                <a16:creationId xmlns:a16="http://schemas.microsoft.com/office/drawing/2014/main" id="{2316D836-51CB-44C7-BB9F-C6F2C5FCF22B}"/>
              </a:ext>
            </a:extLst>
          </p:cNvPr>
          <p:cNvSpPr txBox="1"/>
          <p:nvPr/>
        </p:nvSpPr>
        <p:spPr>
          <a:xfrm>
            <a:off x="4861334" y="4238478"/>
            <a:ext cx="2469333" cy="1631216"/>
          </a:xfrm>
          <a:prstGeom prst="rect">
            <a:avLst/>
          </a:prstGeom>
          <a:noFill/>
        </p:spPr>
        <p:txBody>
          <a:bodyPr wrap="square" rtlCol="0">
            <a:spAutoFit/>
          </a:bodyPr>
          <a:lstStyle/>
          <a:p>
            <a:pPr algn="ctr"/>
            <a:r>
              <a:rPr lang="en-US" sz="10000" dirty="0">
                <a:cs typeface="Times New Roman" panose="02020603050405020304" pitchFamily="18" charset="0"/>
              </a:rPr>
              <a:t>↔</a:t>
            </a:r>
            <a:endParaRPr lang="en-US" sz="10000" dirty="0"/>
          </a:p>
        </p:txBody>
      </p:sp>
      <p:sp>
        <p:nvSpPr>
          <p:cNvPr id="13" name="TextBox 12">
            <a:extLst>
              <a:ext uri="{FF2B5EF4-FFF2-40B4-BE49-F238E27FC236}">
                <a16:creationId xmlns:a16="http://schemas.microsoft.com/office/drawing/2014/main" id="{4076C49E-FA18-47EC-A289-ABB3EB77EA7C}"/>
              </a:ext>
            </a:extLst>
          </p:cNvPr>
          <p:cNvSpPr txBox="1"/>
          <p:nvPr/>
        </p:nvSpPr>
        <p:spPr>
          <a:xfrm>
            <a:off x="4837814" y="3168502"/>
            <a:ext cx="2492853" cy="1631216"/>
          </a:xfrm>
          <a:prstGeom prst="rect">
            <a:avLst/>
          </a:prstGeom>
          <a:noFill/>
        </p:spPr>
        <p:txBody>
          <a:bodyPr wrap="square" rtlCol="0">
            <a:spAutoFit/>
          </a:bodyPr>
          <a:lstStyle/>
          <a:p>
            <a:pPr algn="ctr"/>
            <a:r>
              <a:rPr lang="en-US" sz="10000" dirty="0"/>
              <a:t>?</a:t>
            </a:r>
          </a:p>
        </p:txBody>
      </p:sp>
    </p:spTree>
    <p:extLst>
      <p:ext uri="{BB962C8B-B14F-4D97-AF65-F5344CB8AC3E}">
        <p14:creationId xmlns:p14="http://schemas.microsoft.com/office/powerpoint/2010/main" val="34516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1D43-5162-4480-BC47-EE66E9C02CAD}"/>
              </a:ext>
            </a:extLst>
          </p:cNvPr>
          <p:cNvSpPr>
            <a:spLocks noGrp="1"/>
          </p:cNvSpPr>
          <p:nvPr>
            <p:ph type="title"/>
          </p:nvPr>
        </p:nvSpPr>
        <p:spPr>
          <a:xfrm>
            <a:off x="-2" y="1042632"/>
            <a:ext cx="12192000" cy="878995"/>
          </a:xfrm>
        </p:spPr>
        <p:txBody>
          <a:bodyPr/>
          <a:lstStyle/>
          <a:p>
            <a:r>
              <a:rPr lang="en-US" dirty="0"/>
              <a:t>Which model to choose?</a:t>
            </a:r>
          </a:p>
        </p:txBody>
      </p:sp>
      <p:sp>
        <p:nvSpPr>
          <p:cNvPr id="3" name="Slide Number Placeholder 2">
            <a:extLst>
              <a:ext uri="{FF2B5EF4-FFF2-40B4-BE49-F238E27FC236}">
                <a16:creationId xmlns:a16="http://schemas.microsoft.com/office/drawing/2014/main" id="{3699B670-7B45-4D38-909B-759AE4B1BCB1}"/>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4" name="TextBox 3">
            <a:extLst>
              <a:ext uri="{FF2B5EF4-FFF2-40B4-BE49-F238E27FC236}">
                <a16:creationId xmlns:a16="http://schemas.microsoft.com/office/drawing/2014/main" id="{6FA8F695-D243-4C46-9DB4-B13894AC28CD}"/>
              </a:ext>
            </a:extLst>
          </p:cNvPr>
          <p:cNvSpPr txBox="1"/>
          <p:nvPr/>
        </p:nvSpPr>
        <p:spPr>
          <a:xfrm>
            <a:off x="-2" y="1759273"/>
            <a:ext cx="12192000" cy="5170646"/>
          </a:xfrm>
          <a:prstGeom prst="rect">
            <a:avLst/>
          </a:prstGeom>
          <a:noFill/>
        </p:spPr>
        <p:txBody>
          <a:bodyPr wrap="square" rtlCol="0">
            <a:spAutoFit/>
          </a:bodyPr>
          <a:lstStyle/>
          <a:p>
            <a:pPr algn="l"/>
            <a:r>
              <a:rPr lang="en-US" sz="3000" dirty="0"/>
              <a:t>See </a:t>
            </a:r>
            <a:r>
              <a:rPr lang="en-US" sz="3000" dirty="0" err="1"/>
              <a:t>Géron</a:t>
            </a:r>
            <a:r>
              <a:rPr lang="en-US" sz="3000" dirty="0"/>
              <a:t> Ch14 for list of high-performance models (winners on ImageNet):</a:t>
            </a:r>
          </a:p>
          <a:p>
            <a:pPr algn="l"/>
            <a:endParaRPr lang="en-US" sz="3000" dirty="0"/>
          </a:p>
          <a:p>
            <a:pPr marL="457200" indent="-457200" algn="l">
              <a:buFont typeface="Arial" panose="020B0604020202020204" pitchFamily="34" charset="0"/>
              <a:buChar char="•"/>
            </a:pPr>
            <a:r>
              <a:rPr lang="en-US" sz="3000" dirty="0" err="1"/>
              <a:t>AlexNet</a:t>
            </a:r>
            <a:r>
              <a:rPr lang="en-US" sz="3000" dirty="0"/>
              <a:t> (Stacked convolutions + local response normalization)</a:t>
            </a:r>
          </a:p>
          <a:p>
            <a:pPr marL="457200" indent="-457200" algn="l">
              <a:buFont typeface="Arial" panose="020B0604020202020204" pitchFamily="34" charset="0"/>
              <a:buChar char="•"/>
            </a:pPr>
            <a:r>
              <a:rPr lang="en-US" sz="3000" dirty="0" err="1"/>
              <a:t>SENet</a:t>
            </a:r>
            <a:r>
              <a:rPr lang="en-US" sz="3000" dirty="0"/>
              <a:t> (Adds small neural networks to recalibrate feature maps)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Fully-convolutional architectures (process images of various sizes)</a:t>
            </a:r>
          </a:p>
        </p:txBody>
      </p:sp>
      <p:pic>
        <p:nvPicPr>
          <p:cNvPr id="6" name="Picture 5">
            <a:extLst>
              <a:ext uri="{FF2B5EF4-FFF2-40B4-BE49-F238E27FC236}">
                <a16:creationId xmlns:a16="http://schemas.microsoft.com/office/drawing/2014/main" id="{C49800F7-1C77-47B9-AEB4-2D91C874FFEB}"/>
              </a:ext>
            </a:extLst>
          </p:cNvPr>
          <p:cNvPicPr>
            <a:picLocks noChangeAspect="1"/>
          </p:cNvPicPr>
          <p:nvPr/>
        </p:nvPicPr>
        <p:blipFill>
          <a:blip r:embed="rId3"/>
          <a:stretch>
            <a:fillRect/>
          </a:stretch>
        </p:blipFill>
        <p:spPr>
          <a:xfrm>
            <a:off x="-1" y="3720004"/>
            <a:ext cx="7049388" cy="2600661"/>
          </a:xfrm>
          <a:prstGeom prst="rect">
            <a:avLst/>
          </a:prstGeom>
        </p:spPr>
      </p:pic>
      <p:pic>
        <p:nvPicPr>
          <p:cNvPr id="8" name="Picture 7">
            <a:extLst>
              <a:ext uri="{FF2B5EF4-FFF2-40B4-BE49-F238E27FC236}">
                <a16:creationId xmlns:a16="http://schemas.microsoft.com/office/drawing/2014/main" id="{6306EE38-A070-4EA5-B223-A09C7214D28C}"/>
              </a:ext>
            </a:extLst>
          </p:cNvPr>
          <p:cNvPicPr>
            <a:picLocks noChangeAspect="1"/>
          </p:cNvPicPr>
          <p:nvPr/>
        </p:nvPicPr>
        <p:blipFill>
          <a:blip r:embed="rId4"/>
          <a:stretch>
            <a:fillRect/>
          </a:stretch>
        </p:blipFill>
        <p:spPr>
          <a:xfrm>
            <a:off x="8860474" y="3720004"/>
            <a:ext cx="3331524" cy="2577217"/>
          </a:xfrm>
          <a:prstGeom prst="rect">
            <a:avLst/>
          </a:prstGeom>
        </p:spPr>
      </p:pic>
    </p:spTree>
    <p:extLst>
      <p:ext uri="{BB962C8B-B14F-4D97-AF65-F5344CB8AC3E}">
        <p14:creationId xmlns:p14="http://schemas.microsoft.com/office/powerpoint/2010/main" val="276936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animEffect transition="in" filter="fade">
                                      <p:cBhvr>
                                        <p:cTn id="23"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5,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3</a:t>
            </a:fld>
            <a:endParaRPr lang="en-US" dirty="0"/>
          </a:p>
        </p:txBody>
      </p:sp>
      <p:pic>
        <p:nvPicPr>
          <p:cNvPr id="6" name="Picture 5" descr="Chart&#10;&#10;Description automatically generated">
            <a:extLst>
              <a:ext uri="{FF2B5EF4-FFF2-40B4-BE49-F238E27FC236}">
                <a16:creationId xmlns:a16="http://schemas.microsoft.com/office/drawing/2014/main" id="{5B58EB34-A955-4D8D-9E7A-81B3BABFF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18798"/>
            <a:ext cx="12199577" cy="4294250"/>
          </a:xfrm>
          <a:prstGeom prst="rect">
            <a:avLst/>
          </a:prstGeom>
        </p:spPr>
      </p:pic>
      <p:sp>
        <p:nvSpPr>
          <p:cNvPr id="9" name="TextBox 8">
            <a:extLst>
              <a:ext uri="{FF2B5EF4-FFF2-40B4-BE49-F238E27FC236}">
                <a16:creationId xmlns:a16="http://schemas.microsoft.com/office/drawing/2014/main" id="{6E7F8DF9-BBB5-4842-8639-692886D266E4}"/>
              </a:ext>
            </a:extLst>
          </p:cNvPr>
          <p:cNvSpPr txBox="1"/>
          <p:nvPr/>
        </p:nvSpPr>
        <p:spPr>
          <a:xfrm>
            <a:off x="-8909" y="5623859"/>
            <a:ext cx="12199577" cy="553998"/>
          </a:xfrm>
          <a:prstGeom prst="rect">
            <a:avLst/>
          </a:prstGeom>
          <a:noFill/>
        </p:spPr>
        <p:txBody>
          <a:bodyPr wrap="square" rtlCol="0">
            <a:spAutoFit/>
          </a:bodyPr>
          <a:lstStyle/>
          <a:p>
            <a:pPr algn="ctr"/>
            <a:r>
              <a:rPr lang="en-US" sz="3000" dirty="0"/>
              <a:t>How can we extract information from images/videos using deep learning?</a:t>
            </a:r>
          </a:p>
        </p:txBody>
      </p:sp>
      <p:sp>
        <p:nvSpPr>
          <p:cNvPr id="18" name="TextBox 17">
            <a:extLst>
              <a:ext uri="{FF2B5EF4-FFF2-40B4-BE49-F238E27FC236}">
                <a16:creationId xmlns:a16="http://schemas.microsoft.com/office/drawing/2014/main" id="{2781E772-5171-4118-8066-4E0515DE3EF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Luo et al. (2018)</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9C98C7-3EB7-48FD-B2D0-3E5215F7FFD8}"/>
              </a:ext>
            </a:extLst>
          </p:cNvPr>
          <p:cNvPicPr>
            <a:picLocks noChangeAspect="1"/>
          </p:cNvPicPr>
          <p:nvPr/>
        </p:nvPicPr>
        <p:blipFill>
          <a:blip r:embed="rId2"/>
          <a:stretch>
            <a:fillRect/>
          </a:stretch>
        </p:blipFill>
        <p:spPr>
          <a:xfrm>
            <a:off x="2801319" y="4090712"/>
            <a:ext cx="5107307" cy="2779325"/>
          </a:xfrm>
          <a:prstGeom prst="rect">
            <a:avLst/>
          </a:prstGeom>
        </p:spPr>
      </p:pic>
      <p:sp>
        <p:nvSpPr>
          <p:cNvPr id="2" name="Title 1">
            <a:extLst>
              <a:ext uri="{FF2B5EF4-FFF2-40B4-BE49-F238E27FC236}">
                <a16:creationId xmlns:a16="http://schemas.microsoft.com/office/drawing/2014/main" id="{DDAE7F07-3689-4837-8E02-94DA3DD1CDFE}"/>
              </a:ext>
            </a:extLst>
          </p:cNvPr>
          <p:cNvSpPr>
            <a:spLocks noGrp="1"/>
          </p:cNvSpPr>
          <p:nvPr>
            <p:ph type="title"/>
          </p:nvPr>
        </p:nvSpPr>
        <p:spPr/>
        <p:txBody>
          <a:bodyPr>
            <a:normAutofit fontScale="90000"/>
          </a:bodyPr>
          <a:lstStyle/>
          <a:p>
            <a:r>
              <a:rPr lang="en-US" dirty="0"/>
              <a:t>Fully-Convolutional Network = No dense layers </a:t>
            </a:r>
            <a:br>
              <a:rPr lang="en-US" dirty="0"/>
            </a:br>
            <a:r>
              <a:rPr lang="en-US" dirty="0"/>
              <a:t>Can process image of </a:t>
            </a:r>
            <a:r>
              <a:rPr lang="en-US" b="1" dirty="0"/>
              <a:t>any size</a:t>
            </a:r>
            <a:r>
              <a:rPr lang="en-US" dirty="0"/>
              <a:t> for semantic segmentation</a:t>
            </a:r>
          </a:p>
        </p:txBody>
      </p:sp>
      <p:sp>
        <p:nvSpPr>
          <p:cNvPr id="3" name="Slide Number Placeholder 2">
            <a:extLst>
              <a:ext uri="{FF2B5EF4-FFF2-40B4-BE49-F238E27FC236}">
                <a16:creationId xmlns:a16="http://schemas.microsoft.com/office/drawing/2014/main" id="{B7F0EBD2-B56C-4BB7-9F3A-2ED880D1284D}"/>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4" name="Picture 3" descr="Icon&#10;&#10;Description automatically generated">
            <a:extLst>
              <a:ext uri="{FF2B5EF4-FFF2-40B4-BE49-F238E27FC236}">
                <a16:creationId xmlns:a16="http://schemas.microsoft.com/office/drawing/2014/main" id="{855D34D9-1B23-4FA4-AFC3-15E769BA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2632"/>
            <a:ext cx="701108" cy="701108"/>
          </a:xfrm>
          <a:prstGeom prst="rect">
            <a:avLst/>
          </a:prstGeom>
        </p:spPr>
      </p:pic>
      <p:pic>
        <p:nvPicPr>
          <p:cNvPr id="6" name="Picture 5">
            <a:extLst>
              <a:ext uri="{FF2B5EF4-FFF2-40B4-BE49-F238E27FC236}">
                <a16:creationId xmlns:a16="http://schemas.microsoft.com/office/drawing/2014/main" id="{81CDC3EC-233B-45CB-A18D-CAB8B1C7781B}"/>
              </a:ext>
            </a:extLst>
          </p:cNvPr>
          <p:cNvPicPr>
            <a:picLocks noChangeAspect="1"/>
          </p:cNvPicPr>
          <p:nvPr/>
        </p:nvPicPr>
        <p:blipFill>
          <a:blip r:embed="rId4"/>
          <a:stretch>
            <a:fillRect/>
          </a:stretch>
        </p:blipFill>
        <p:spPr>
          <a:xfrm>
            <a:off x="7723286" y="2881423"/>
            <a:ext cx="4468714" cy="3583171"/>
          </a:xfrm>
          <a:prstGeom prst="rect">
            <a:avLst/>
          </a:prstGeom>
        </p:spPr>
      </p:pic>
      <p:pic>
        <p:nvPicPr>
          <p:cNvPr id="7" name="Picture 6">
            <a:extLst>
              <a:ext uri="{FF2B5EF4-FFF2-40B4-BE49-F238E27FC236}">
                <a16:creationId xmlns:a16="http://schemas.microsoft.com/office/drawing/2014/main" id="{51556FAE-57C3-4D8E-9A25-C6C7A338C69E}"/>
              </a:ext>
            </a:extLst>
          </p:cNvPr>
          <p:cNvPicPr>
            <a:picLocks noChangeAspect="1"/>
          </p:cNvPicPr>
          <p:nvPr/>
        </p:nvPicPr>
        <p:blipFill rotWithShape="1">
          <a:blip r:embed="rId5"/>
          <a:srcRect r="74099"/>
          <a:stretch/>
        </p:blipFill>
        <p:spPr>
          <a:xfrm>
            <a:off x="0" y="2488018"/>
            <a:ext cx="2801319" cy="4369982"/>
          </a:xfrm>
          <a:prstGeom prst="rect">
            <a:avLst/>
          </a:prstGeom>
        </p:spPr>
      </p:pic>
      <p:sp>
        <p:nvSpPr>
          <p:cNvPr id="10" name="TextBox 9">
            <a:extLst>
              <a:ext uri="{FF2B5EF4-FFF2-40B4-BE49-F238E27FC236}">
                <a16:creationId xmlns:a16="http://schemas.microsoft.com/office/drawing/2014/main" id="{0D024F3E-805D-4E64-B1D5-6CD778347F2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Long et al. (2015)</a:t>
            </a:r>
          </a:p>
        </p:txBody>
      </p:sp>
      <p:pic>
        <p:nvPicPr>
          <p:cNvPr id="11" name="Picture 10" descr="Icon&#10;&#10;Description automatically generated">
            <a:extLst>
              <a:ext uri="{FF2B5EF4-FFF2-40B4-BE49-F238E27FC236}">
                <a16:creationId xmlns:a16="http://schemas.microsoft.com/office/drawing/2014/main" id="{5D20F0C6-3EDA-4CE9-8EA2-0C3EF7C3E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560" y="1042632"/>
            <a:ext cx="701108" cy="701108"/>
          </a:xfrm>
          <a:prstGeom prst="rect">
            <a:avLst/>
          </a:prstGeom>
        </p:spPr>
      </p:pic>
    </p:spTree>
    <p:extLst>
      <p:ext uri="{BB962C8B-B14F-4D97-AF65-F5344CB8AC3E}">
        <p14:creationId xmlns:p14="http://schemas.microsoft.com/office/powerpoint/2010/main" val="323665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A86DB1-6F3E-43B6-8643-88C49F294A04}"/>
              </a:ext>
            </a:extLst>
          </p:cNvPr>
          <p:cNvSpPr>
            <a:spLocks noGrp="1"/>
          </p:cNvSpPr>
          <p:nvPr>
            <p:ph type="sldNum" sz="quarter" idx="12"/>
          </p:nvPr>
        </p:nvSpPr>
        <p:spPr/>
        <p:txBody>
          <a:bodyPr/>
          <a:lstStyle/>
          <a:p>
            <a:fld id="{A5686A01-FA10-4E06-92C7-92734750F4C6}" type="slidenum">
              <a:rPr lang="en-US" smtClean="0"/>
              <a:pPr/>
              <a:t>31</a:t>
            </a:fld>
            <a:endParaRPr lang="en-US" dirty="0"/>
          </a:p>
        </p:txBody>
      </p:sp>
      <p:pic>
        <p:nvPicPr>
          <p:cNvPr id="4" name="Picture 3">
            <a:extLst>
              <a:ext uri="{FF2B5EF4-FFF2-40B4-BE49-F238E27FC236}">
                <a16:creationId xmlns:a16="http://schemas.microsoft.com/office/drawing/2014/main" id="{B3C118E9-BB93-4E66-9F9B-2F15DF8BC0AA}"/>
              </a:ext>
            </a:extLst>
          </p:cNvPr>
          <p:cNvPicPr>
            <a:picLocks noChangeAspect="1"/>
          </p:cNvPicPr>
          <p:nvPr/>
        </p:nvPicPr>
        <p:blipFill>
          <a:blip r:embed="rId2"/>
          <a:stretch>
            <a:fillRect/>
          </a:stretch>
        </p:blipFill>
        <p:spPr>
          <a:xfrm>
            <a:off x="0" y="2368195"/>
            <a:ext cx="6827600" cy="4489805"/>
          </a:xfrm>
          <a:prstGeom prst="rect">
            <a:avLst/>
          </a:prstGeom>
        </p:spPr>
      </p:pic>
      <p:pic>
        <p:nvPicPr>
          <p:cNvPr id="6" name="Picture 5">
            <a:extLst>
              <a:ext uri="{FF2B5EF4-FFF2-40B4-BE49-F238E27FC236}">
                <a16:creationId xmlns:a16="http://schemas.microsoft.com/office/drawing/2014/main" id="{1B9EDBAC-D3D7-4A38-8308-6CCC6F945AC1}"/>
              </a:ext>
            </a:extLst>
          </p:cNvPr>
          <p:cNvPicPr>
            <a:picLocks noChangeAspect="1"/>
          </p:cNvPicPr>
          <p:nvPr/>
        </p:nvPicPr>
        <p:blipFill>
          <a:blip r:embed="rId3"/>
          <a:stretch>
            <a:fillRect/>
          </a:stretch>
        </p:blipFill>
        <p:spPr>
          <a:xfrm>
            <a:off x="6827600" y="3332047"/>
            <a:ext cx="5364398" cy="2562101"/>
          </a:xfrm>
          <a:prstGeom prst="rect">
            <a:avLst/>
          </a:prstGeom>
        </p:spPr>
      </p:pic>
      <p:sp>
        <p:nvSpPr>
          <p:cNvPr id="8" name="TextBox 7">
            <a:extLst>
              <a:ext uri="{FF2B5EF4-FFF2-40B4-BE49-F238E27FC236}">
                <a16:creationId xmlns:a16="http://schemas.microsoft.com/office/drawing/2014/main" id="{E1726953-02FF-4F07-9E71-A292F365CAD8}"/>
              </a:ext>
            </a:extLst>
          </p:cNvPr>
          <p:cNvSpPr txBox="1"/>
          <p:nvPr/>
        </p:nvSpPr>
        <p:spPr>
          <a:xfrm>
            <a:off x="5749006" y="6488668"/>
            <a:ext cx="6442992" cy="369332"/>
          </a:xfrm>
          <a:prstGeom prst="rect">
            <a:avLst/>
          </a:prstGeom>
          <a:noFill/>
        </p:spPr>
        <p:txBody>
          <a:bodyPr wrap="square">
            <a:spAutoFit/>
          </a:bodyPr>
          <a:lstStyle/>
          <a:p>
            <a:pPr algn="r"/>
            <a:r>
              <a:rPr lang="en-US" i="1" u="sng" dirty="0"/>
              <a:t>Source</a:t>
            </a:r>
            <a:r>
              <a:rPr lang="en-US" i="1" dirty="0"/>
              <a:t>: </a:t>
            </a:r>
            <a:r>
              <a:rPr lang="en-US" i="1" dirty="0" err="1"/>
              <a:t>Ronneberger</a:t>
            </a:r>
            <a:r>
              <a:rPr lang="en-US" i="1" dirty="0"/>
              <a:t> et al. (2015) </a:t>
            </a:r>
          </a:p>
        </p:txBody>
      </p:sp>
      <p:sp>
        <p:nvSpPr>
          <p:cNvPr id="9" name="Title 1">
            <a:extLst>
              <a:ext uri="{FF2B5EF4-FFF2-40B4-BE49-F238E27FC236}">
                <a16:creationId xmlns:a16="http://schemas.microsoft.com/office/drawing/2014/main" id="{05739992-C18B-4A98-A043-4EF4B5D42D29}"/>
              </a:ext>
            </a:extLst>
          </p:cNvPr>
          <p:cNvSpPr txBox="1">
            <a:spLocks/>
          </p:cNvSpPr>
          <p:nvPr/>
        </p:nvSpPr>
        <p:spPr>
          <a:xfrm>
            <a:off x="-2" y="1042632"/>
            <a:ext cx="12192000" cy="1325563"/>
          </a:xfrm>
          <a:prstGeom prst="rect">
            <a:avLst/>
          </a:prstGeom>
        </p:spPr>
        <p:txBody>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U-Net: Initially developed for biomedical image segmentation. Retains localization information</a:t>
            </a:r>
          </a:p>
        </p:txBody>
      </p:sp>
    </p:spTree>
    <p:extLst>
      <p:ext uri="{BB962C8B-B14F-4D97-AF65-F5344CB8AC3E}">
        <p14:creationId xmlns:p14="http://schemas.microsoft.com/office/powerpoint/2010/main" val="382898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945165-1BA7-4F7F-9E43-814093DD094A}"/>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6" name="Title 1">
            <a:extLst>
              <a:ext uri="{FF2B5EF4-FFF2-40B4-BE49-F238E27FC236}">
                <a16:creationId xmlns:a16="http://schemas.microsoft.com/office/drawing/2014/main" id="{40DEE740-9D19-4B77-BAE8-45A54BD94D60}"/>
              </a:ext>
            </a:extLst>
          </p:cNvPr>
          <p:cNvSpPr txBox="1">
            <a:spLocks/>
          </p:cNvSpPr>
          <p:nvPr/>
        </p:nvSpPr>
        <p:spPr>
          <a:xfrm>
            <a:off x="-2" y="1042633"/>
            <a:ext cx="12192000" cy="945656"/>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Transfer Learning = Reusing trained model for a different problem </a:t>
            </a:r>
          </a:p>
        </p:txBody>
      </p:sp>
      <p:sp>
        <p:nvSpPr>
          <p:cNvPr id="7" name="TextBox 6">
            <a:extLst>
              <a:ext uri="{FF2B5EF4-FFF2-40B4-BE49-F238E27FC236}">
                <a16:creationId xmlns:a16="http://schemas.microsoft.com/office/drawing/2014/main" id="{7A7933A5-7346-4F9D-B9AF-A4FF24EFD398}"/>
              </a:ext>
            </a:extLst>
          </p:cNvPr>
          <p:cNvSpPr txBox="1"/>
          <p:nvPr/>
        </p:nvSpPr>
        <p:spPr>
          <a:xfrm>
            <a:off x="0" y="1998921"/>
            <a:ext cx="12192000"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Pick a model to reuse</a:t>
            </a:r>
          </a:p>
          <a:p>
            <a:pPr marL="457200" indent="-457200" algn="l">
              <a:buFont typeface="Arial" panose="020B0604020202020204" pitchFamily="34" charset="0"/>
              <a:buChar char="•"/>
            </a:pPr>
            <a:r>
              <a:rPr lang="en-US" sz="3000" dirty="0"/>
              <a:t>Load the trained weights corresponding to a similar dataset</a:t>
            </a:r>
          </a:p>
          <a:p>
            <a:pPr marL="457200" indent="-457200" algn="l">
              <a:buFont typeface="Arial" panose="020B0604020202020204" pitchFamily="34" charset="0"/>
              <a:buChar char="•"/>
            </a:pPr>
            <a:r>
              <a:rPr lang="en-US" sz="3000" dirty="0"/>
              <a:t>Retrain </a:t>
            </a:r>
            <a:r>
              <a:rPr lang="en-US" sz="3000" i="1" dirty="0"/>
              <a:t>parts</a:t>
            </a:r>
            <a:r>
              <a:rPr lang="en-US" sz="3000" dirty="0"/>
              <a:t> of the model</a:t>
            </a:r>
            <a:br>
              <a:rPr lang="en-US" sz="3000" dirty="0"/>
            </a:br>
            <a:r>
              <a:rPr lang="en-US" sz="3000" dirty="0"/>
              <a:t>- Freeze existing layers &amp; add dense layers to train</a:t>
            </a:r>
            <a:br>
              <a:rPr lang="en-US" sz="3000" dirty="0"/>
            </a:br>
            <a:r>
              <a:rPr lang="en-US" sz="3000" dirty="0"/>
              <a:t>- Retrain the first layers of model (closest to the image, most specialized) </a:t>
            </a:r>
          </a:p>
        </p:txBody>
      </p:sp>
      <p:pic>
        <p:nvPicPr>
          <p:cNvPr id="8" name="Picture 7">
            <a:extLst>
              <a:ext uri="{FF2B5EF4-FFF2-40B4-BE49-F238E27FC236}">
                <a16:creationId xmlns:a16="http://schemas.microsoft.com/office/drawing/2014/main" id="{0A04CE08-3844-4064-B5A2-471FF349FFCE}"/>
              </a:ext>
            </a:extLst>
          </p:cNvPr>
          <p:cNvPicPr>
            <a:picLocks noChangeAspect="1"/>
          </p:cNvPicPr>
          <p:nvPr/>
        </p:nvPicPr>
        <p:blipFill>
          <a:blip r:embed="rId3"/>
          <a:stretch>
            <a:fillRect/>
          </a:stretch>
        </p:blipFill>
        <p:spPr>
          <a:xfrm>
            <a:off x="1268817" y="4424572"/>
            <a:ext cx="9654362" cy="2433428"/>
          </a:xfrm>
          <a:prstGeom prst="rect">
            <a:avLst/>
          </a:prstGeom>
        </p:spPr>
      </p:pic>
      <p:pic>
        <p:nvPicPr>
          <p:cNvPr id="4" name="Picture 3">
            <a:extLst>
              <a:ext uri="{FF2B5EF4-FFF2-40B4-BE49-F238E27FC236}">
                <a16:creationId xmlns:a16="http://schemas.microsoft.com/office/drawing/2014/main" id="{A25833F7-BDBC-C2CF-9FD1-A2793B87B524}"/>
              </a:ext>
            </a:extLst>
          </p:cNvPr>
          <p:cNvPicPr>
            <a:picLocks noChangeAspect="1"/>
          </p:cNvPicPr>
          <p:nvPr/>
        </p:nvPicPr>
        <p:blipFill>
          <a:blip r:embed="rId4"/>
          <a:stretch>
            <a:fillRect/>
          </a:stretch>
        </p:blipFill>
        <p:spPr>
          <a:xfrm>
            <a:off x="947054" y="1031747"/>
            <a:ext cx="10297888" cy="2903907"/>
          </a:xfrm>
          <a:prstGeom prst="rect">
            <a:avLst/>
          </a:prstGeom>
        </p:spPr>
      </p:pic>
    </p:spTree>
    <p:extLst>
      <p:ext uri="{BB962C8B-B14F-4D97-AF65-F5344CB8AC3E}">
        <p14:creationId xmlns:p14="http://schemas.microsoft.com/office/powerpoint/2010/main" val="5714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105-120: </a:t>
            </a:r>
            <a:br>
              <a:rPr lang="en-US" dirty="0"/>
            </a:br>
            <a:r>
              <a:rPr lang="en-US" dirty="0"/>
              <a:t>Moodle Quiz Review (5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3" name="Subtitle 2">
            <a:extLst>
              <a:ext uri="{FF2B5EF4-FFF2-40B4-BE49-F238E27FC236}">
                <a16:creationId xmlns:a16="http://schemas.microsoft.com/office/drawing/2014/main" id="{2A4B3D4D-E897-BE85-16F6-1D3E79CE88E7}"/>
              </a:ext>
            </a:extLst>
          </p:cNvPr>
          <p:cNvSpPr txBox="1">
            <a:spLocks/>
          </p:cNvSpPr>
          <p:nvPr/>
        </p:nvSpPr>
        <p:spPr>
          <a:xfrm>
            <a:off x="0" y="3462597"/>
            <a:ext cx="12192001" cy="27963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Ch17, Haynes et al.):</a:t>
            </a:r>
          </a:p>
          <a:p>
            <a:pPr marL="457200" indent="-457200">
              <a:buFont typeface="+mj-lt"/>
              <a:buAutoNum type="arabicPeriod"/>
            </a:pPr>
            <a:r>
              <a:rPr lang="en-US" dirty="0"/>
              <a:t>Define generative modeling</a:t>
            </a:r>
          </a:p>
          <a:p>
            <a:pPr marL="457200" indent="-457200">
              <a:buFont typeface="+mj-lt"/>
              <a:buAutoNum type="arabicPeriod"/>
            </a:pPr>
            <a:r>
              <a:rPr lang="en-US" dirty="0"/>
              <a:t>Know different ways of adding uncertainty to ML models</a:t>
            </a:r>
          </a:p>
          <a:p>
            <a:pPr marL="457200" indent="-457200">
              <a:buFont typeface="+mj-lt"/>
              <a:buAutoNum type="arabicPeriod"/>
            </a:pPr>
            <a:r>
              <a:rPr lang="en-US" dirty="0"/>
              <a:t>Understand how to evaluate such uncertainty estimates</a:t>
            </a:r>
          </a:p>
          <a:p>
            <a:pPr marL="457200" indent="-457200">
              <a:buFont typeface="+mj-lt"/>
              <a:buAutoNum type="arabicPeriod"/>
            </a:pPr>
            <a:r>
              <a:rPr lang="en-US" dirty="0"/>
              <a:t>Know three state-of-the-art generative models</a:t>
            </a:r>
          </a:p>
          <a:p>
            <a:pPr marL="457200" indent="-457200">
              <a:buFont typeface="+mj-lt"/>
              <a:buAutoNum type="arabicPeriod"/>
            </a:pPr>
            <a:r>
              <a:rPr lang="en-US" dirty="0"/>
              <a:t>Apprehend applications of latent data representations</a:t>
            </a:r>
          </a:p>
        </p:txBody>
      </p:sp>
    </p:spTree>
    <p:extLst>
      <p:ext uri="{BB962C8B-B14F-4D97-AF65-F5344CB8AC3E}">
        <p14:creationId xmlns:p14="http://schemas.microsoft.com/office/powerpoint/2010/main" val="88319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54A5-12DF-5362-CC5C-C2258A535896}"/>
              </a:ext>
            </a:extLst>
          </p:cNvPr>
          <p:cNvSpPr>
            <a:spLocks noGrp="1"/>
          </p:cNvSpPr>
          <p:nvPr>
            <p:ph type="title"/>
          </p:nvPr>
        </p:nvSpPr>
        <p:spPr/>
        <p:txBody>
          <a:bodyPr>
            <a:normAutofit fontScale="90000"/>
          </a:bodyPr>
          <a:lstStyle/>
          <a:p>
            <a:r>
              <a:rPr lang="en-US" dirty="0"/>
              <a:t>Mid-term Presentations: Thursday, </a:t>
            </a:r>
            <a:r>
              <a:rPr lang="en-US" b="1" dirty="0"/>
              <a:t>Nov 13</a:t>
            </a:r>
            <a:r>
              <a:rPr lang="en-US" dirty="0"/>
              <a:t> in </a:t>
            </a:r>
            <a:r>
              <a:rPr lang="en-US" dirty="0">
                <a:solidFill>
                  <a:srgbClr val="1C95CD"/>
                </a:solidFill>
              </a:rPr>
              <a:t>GEO 2113</a:t>
            </a:r>
            <a:br>
              <a:rPr lang="en-US" dirty="0"/>
            </a:br>
            <a:r>
              <a:rPr lang="en-US" dirty="0"/>
              <a:t>Office hours to prepare presentations: Oct 30</a:t>
            </a:r>
            <a:r>
              <a:rPr lang="en-US" baseline="30000" dirty="0"/>
              <a:t>th</a:t>
            </a:r>
            <a:r>
              <a:rPr lang="en-US" dirty="0"/>
              <a:t> &amp; Nov 5</a:t>
            </a:r>
            <a:r>
              <a:rPr lang="en-US" baseline="30000" dirty="0"/>
              <a:t>th</a:t>
            </a:r>
            <a:endParaRPr lang="en-US" dirty="0"/>
          </a:p>
        </p:txBody>
      </p:sp>
      <p:sp>
        <p:nvSpPr>
          <p:cNvPr id="3" name="Slide Number Placeholder 2">
            <a:extLst>
              <a:ext uri="{FF2B5EF4-FFF2-40B4-BE49-F238E27FC236}">
                <a16:creationId xmlns:a16="http://schemas.microsoft.com/office/drawing/2014/main" id="{65FFDBB9-C135-880A-6131-E48B54C1E882}"/>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4" name="TextBox 3">
            <a:extLst>
              <a:ext uri="{FF2B5EF4-FFF2-40B4-BE49-F238E27FC236}">
                <a16:creationId xmlns:a16="http://schemas.microsoft.com/office/drawing/2014/main" id="{94DA164C-A84E-7234-CBA9-8B2D19A804F4}"/>
              </a:ext>
            </a:extLst>
          </p:cNvPr>
          <p:cNvSpPr txBox="1"/>
          <p:nvPr/>
        </p:nvSpPr>
        <p:spPr>
          <a:xfrm>
            <a:off x="0" y="3538490"/>
            <a:ext cx="12192000" cy="3323987"/>
          </a:xfrm>
          <a:prstGeom prst="rect">
            <a:avLst/>
          </a:prstGeom>
          <a:noFill/>
        </p:spPr>
        <p:txBody>
          <a:bodyPr wrap="square" rtlCol="0">
            <a:spAutoFit/>
          </a:bodyPr>
          <a:lstStyle/>
          <a:p>
            <a:pPr algn="l"/>
            <a:r>
              <a:rPr lang="en-US" sz="3000" u="sng" dirty="0"/>
              <a:t>4min presentations + 6min Q&amp;A/feedback</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r>
              <a:rPr lang="en-US" sz="3000" dirty="0"/>
              <a:t>Results: What are your initial results &amp; what do you plan to do next?</a:t>
            </a:r>
          </a:p>
        </p:txBody>
      </p:sp>
      <p:pic>
        <p:nvPicPr>
          <p:cNvPr id="7" name="Picture 6">
            <a:extLst>
              <a:ext uri="{FF2B5EF4-FFF2-40B4-BE49-F238E27FC236}">
                <a16:creationId xmlns:a16="http://schemas.microsoft.com/office/drawing/2014/main" id="{D6DCA518-1F95-6BA4-D78F-E477D1C97015}"/>
              </a:ext>
            </a:extLst>
          </p:cNvPr>
          <p:cNvPicPr>
            <a:picLocks noChangeAspect="1"/>
          </p:cNvPicPr>
          <p:nvPr/>
        </p:nvPicPr>
        <p:blipFill>
          <a:blip r:embed="rId2"/>
          <a:stretch>
            <a:fillRect/>
          </a:stretch>
        </p:blipFill>
        <p:spPr>
          <a:xfrm>
            <a:off x="0" y="2606415"/>
            <a:ext cx="12192000" cy="693854"/>
          </a:xfrm>
          <a:prstGeom prst="rect">
            <a:avLst/>
          </a:prstGeom>
        </p:spPr>
      </p:pic>
    </p:spTree>
    <p:extLst>
      <p:ext uri="{BB962C8B-B14F-4D97-AF65-F5344CB8AC3E}">
        <p14:creationId xmlns:p14="http://schemas.microsoft.com/office/powerpoint/2010/main" val="18708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E5DA-ADD8-72F0-AF72-22C731168A03}"/>
              </a:ext>
            </a:extLst>
          </p:cNvPr>
          <p:cNvSpPr>
            <a:spLocks noGrp="1"/>
          </p:cNvSpPr>
          <p:nvPr>
            <p:ph type="title"/>
          </p:nvPr>
        </p:nvSpPr>
        <p:spPr>
          <a:xfrm>
            <a:off x="-2" y="1042632"/>
            <a:ext cx="12192000" cy="1039741"/>
          </a:xfrm>
        </p:spPr>
        <p:txBody>
          <a:bodyPr/>
          <a:lstStyle/>
          <a:p>
            <a:r>
              <a:rPr lang="en-US" dirty="0"/>
              <a:t>Office hours &amp; Oral Assessment I: Oct 30 &amp; Nov 5</a:t>
            </a:r>
          </a:p>
        </p:txBody>
      </p:sp>
      <p:sp>
        <p:nvSpPr>
          <p:cNvPr id="3" name="Slide Number Placeholder 2">
            <a:extLst>
              <a:ext uri="{FF2B5EF4-FFF2-40B4-BE49-F238E27FC236}">
                <a16:creationId xmlns:a16="http://schemas.microsoft.com/office/drawing/2014/main" id="{174D0913-DFBE-EA2A-DA81-EE8AC4EF7A8B}"/>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5" name="Picture 4">
            <a:extLst>
              <a:ext uri="{FF2B5EF4-FFF2-40B4-BE49-F238E27FC236}">
                <a16:creationId xmlns:a16="http://schemas.microsoft.com/office/drawing/2014/main" id="{EB629A59-C0F1-880C-EDF4-9DB4F5BB13E0}"/>
              </a:ext>
            </a:extLst>
          </p:cNvPr>
          <p:cNvPicPr>
            <a:picLocks noChangeAspect="1"/>
          </p:cNvPicPr>
          <p:nvPr/>
        </p:nvPicPr>
        <p:blipFill>
          <a:blip r:embed="rId2"/>
          <a:stretch>
            <a:fillRect/>
          </a:stretch>
        </p:blipFill>
        <p:spPr>
          <a:xfrm>
            <a:off x="-2" y="2082373"/>
            <a:ext cx="12192000" cy="4068870"/>
          </a:xfrm>
          <a:prstGeom prst="rect">
            <a:avLst/>
          </a:prstGeom>
        </p:spPr>
      </p:pic>
    </p:spTree>
    <p:extLst>
      <p:ext uri="{BB962C8B-B14F-4D97-AF65-F5344CB8AC3E}">
        <p14:creationId xmlns:p14="http://schemas.microsoft.com/office/powerpoint/2010/main" val="1862460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normAutofit/>
          </a:bodyPr>
          <a:lstStyle/>
          <a:p>
            <a:r>
              <a:rPr lang="en-US" dirty="0"/>
              <a:t>In-class Peer Review: Wednesday, Dec 10</a:t>
            </a:r>
            <a:r>
              <a:rPr lang="en-US" baseline="30000" dirty="0"/>
              <a:t>th</a:t>
            </a:r>
            <a:r>
              <a:rPr lang="en-US" dirty="0"/>
              <a:t>, 12-2PM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6</a:t>
            </a:fld>
            <a:endParaRPr lang="en-US"/>
          </a:p>
        </p:txBody>
      </p:sp>
      <p:sp>
        <p:nvSpPr>
          <p:cNvPr id="10" name="Title 1">
            <a:extLst>
              <a:ext uri="{FF2B5EF4-FFF2-40B4-BE49-F238E27FC236}">
                <a16:creationId xmlns:a16="http://schemas.microsoft.com/office/drawing/2014/main" id="{D5EB457D-0278-4721-9A27-E528E0D68D50}"/>
              </a:ext>
            </a:extLst>
          </p:cNvPr>
          <p:cNvSpPr txBox="1">
            <a:spLocks/>
          </p:cNvSpPr>
          <p:nvPr/>
        </p:nvSpPr>
        <p:spPr>
          <a:xfrm>
            <a:off x="2" y="5874982"/>
            <a:ext cx="12191998" cy="98301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Submit first draft of your project by December 9</a:t>
            </a:r>
            <a:r>
              <a:rPr lang="en-US" baseline="30000" dirty="0"/>
              <a:t>th</a:t>
            </a:r>
            <a:r>
              <a:rPr lang="en-US" dirty="0"/>
              <a:t> </a:t>
            </a:r>
            <a:endParaRPr lang="en-US" b="1" dirty="0"/>
          </a:p>
        </p:txBody>
      </p:sp>
      <p:pic>
        <p:nvPicPr>
          <p:cNvPr id="5" name="Picture 4">
            <a:extLst>
              <a:ext uri="{FF2B5EF4-FFF2-40B4-BE49-F238E27FC236}">
                <a16:creationId xmlns:a16="http://schemas.microsoft.com/office/drawing/2014/main" id="{66B54D35-4B90-B2E0-607D-2D56E1FB60E8}"/>
              </a:ext>
            </a:extLst>
          </p:cNvPr>
          <p:cNvPicPr>
            <a:picLocks noChangeAspect="1"/>
          </p:cNvPicPr>
          <p:nvPr/>
        </p:nvPicPr>
        <p:blipFill>
          <a:blip r:embed="rId3"/>
          <a:stretch>
            <a:fillRect/>
          </a:stretch>
        </p:blipFill>
        <p:spPr>
          <a:xfrm>
            <a:off x="0" y="2278773"/>
            <a:ext cx="12192000" cy="3343086"/>
          </a:xfrm>
          <a:prstGeom prst="rect">
            <a:avLst/>
          </a:prstGeom>
        </p:spPr>
      </p:pic>
    </p:spTree>
    <p:extLst>
      <p:ext uri="{BB962C8B-B14F-4D97-AF65-F5344CB8AC3E}">
        <p14:creationId xmlns:p14="http://schemas.microsoft.com/office/powerpoint/2010/main" val="285852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BFE36-3B1F-4C2A-9016-337BE4D6034F}"/>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6" name="Picture 5">
            <a:extLst>
              <a:ext uri="{FF2B5EF4-FFF2-40B4-BE49-F238E27FC236}">
                <a16:creationId xmlns:a16="http://schemas.microsoft.com/office/drawing/2014/main" id="{3F1D2398-3FCD-467D-B01C-0199B1A27874}"/>
              </a:ext>
            </a:extLst>
          </p:cNvPr>
          <p:cNvPicPr>
            <a:picLocks noChangeAspect="1"/>
          </p:cNvPicPr>
          <p:nvPr/>
        </p:nvPicPr>
        <p:blipFill rotWithShape="1">
          <a:blip r:embed="rId2"/>
          <a:srcRect b="9205"/>
          <a:stretch/>
        </p:blipFill>
        <p:spPr>
          <a:xfrm>
            <a:off x="0" y="1031395"/>
            <a:ext cx="12192000" cy="3205326"/>
          </a:xfrm>
          <a:prstGeom prst="rect">
            <a:avLst/>
          </a:prstGeom>
        </p:spPr>
      </p:pic>
      <p:pic>
        <p:nvPicPr>
          <p:cNvPr id="8" name="Picture 7">
            <a:extLst>
              <a:ext uri="{FF2B5EF4-FFF2-40B4-BE49-F238E27FC236}">
                <a16:creationId xmlns:a16="http://schemas.microsoft.com/office/drawing/2014/main" id="{4BD3D337-BE61-414E-8F0A-94ADC860F233}"/>
              </a:ext>
            </a:extLst>
          </p:cNvPr>
          <p:cNvPicPr>
            <a:picLocks noChangeAspect="1"/>
          </p:cNvPicPr>
          <p:nvPr/>
        </p:nvPicPr>
        <p:blipFill>
          <a:blip r:embed="rId3"/>
          <a:stretch>
            <a:fillRect/>
          </a:stretch>
        </p:blipFill>
        <p:spPr>
          <a:xfrm>
            <a:off x="-5593" y="4236721"/>
            <a:ext cx="4718807" cy="6858000"/>
          </a:xfrm>
          <a:prstGeom prst="rect">
            <a:avLst/>
          </a:prstGeom>
        </p:spPr>
      </p:pic>
      <p:pic>
        <p:nvPicPr>
          <p:cNvPr id="10" name="Picture 9">
            <a:extLst>
              <a:ext uri="{FF2B5EF4-FFF2-40B4-BE49-F238E27FC236}">
                <a16:creationId xmlns:a16="http://schemas.microsoft.com/office/drawing/2014/main" id="{97EFD0BE-0634-41AE-BCAA-B49A49DC6D0B}"/>
              </a:ext>
            </a:extLst>
          </p:cNvPr>
          <p:cNvPicPr>
            <a:picLocks noChangeAspect="1"/>
          </p:cNvPicPr>
          <p:nvPr/>
        </p:nvPicPr>
        <p:blipFill>
          <a:blip r:embed="rId4"/>
          <a:stretch>
            <a:fillRect/>
          </a:stretch>
        </p:blipFill>
        <p:spPr>
          <a:xfrm>
            <a:off x="6371452" y="4236721"/>
            <a:ext cx="5826141" cy="6858000"/>
          </a:xfrm>
          <a:prstGeom prst="rect">
            <a:avLst/>
          </a:prstGeom>
        </p:spPr>
      </p:pic>
    </p:spTree>
    <p:extLst>
      <p:ext uri="{BB962C8B-B14F-4D97-AF65-F5344CB8AC3E}">
        <p14:creationId xmlns:p14="http://schemas.microsoft.com/office/powerpoint/2010/main" val="24900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on Dec 11 &amp; Dec 18</a:t>
            </a:r>
            <a:br>
              <a:rPr lang="en-US" dirty="0"/>
            </a:br>
            <a:r>
              <a:rPr lang="en-US" dirty="0"/>
              <a:t>Registration sheet #2</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6" name="TextBox 5">
            <a:extLst>
              <a:ext uri="{FF2B5EF4-FFF2-40B4-BE49-F238E27FC236}">
                <a16:creationId xmlns:a16="http://schemas.microsoft.com/office/drawing/2014/main" id="{6A8969C6-F13F-402F-AF09-61C8A2FD87D5}"/>
              </a:ext>
            </a:extLst>
          </p:cNvPr>
          <p:cNvSpPr txBox="1"/>
          <p:nvPr/>
        </p:nvSpPr>
        <p:spPr>
          <a:xfrm>
            <a:off x="0" y="3534013"/>
            <a:ext cx="12192000" cy="3323987"/>
          </a:xfrm>
          <a:prstGeom prst="rect">
            <a:avLst/>
          </a:prstGeom>
          <a:noFill/>
        </p:spPr>
        <p:txBody>
          <a:bodyPr wrap="square" rtlCol="0">
            <a:spAutoFit/>
          </a:bodyPr>
          <a:lstStyle/>
          <a:p>
            <a:pPr algn="l"/>
            <a:r>
              <a:rPr lang="en-US" sz="3000" u="sng" dirty="0"/>
              <a:t>8min presentations + 2min Q&amp;A</a:t>
            </a:r>
          </a:p>
          <a:p>
            <a:pPr algn="l"/>
            <a:endParaRPr lang="en-US" sz="3000" dirty="0"/>
          </a:p>
          <a:p>
            <a:pPr algn="l"/>
            <a:r>
              <a:rPr lang="en-US" sz="3000" dirty="0"/>
              <a:t>Tip = 1-2 slides for each of the following categories:</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pic>
        <p:nvPicPr>
          <p:cNvPr id="7" name="Picture 6">
            <a:extLst>
              <a:ext uri="{FF2B5EF4-FFF2-40B4-BE49-F238E27FC236}">
                <a16:creationId xmlns:a16="http://schemas.microsoft.com/office/drawing/2014/main" id="{2647A1B3-EB3C-500C-B964-D5AB176E8B84}"/>
              </a:ext>
            </a:extLst>
          </p:cNvPr>
          <p:cNvPicPr>
            <a:picLocks noChangeAspect="1"/>
          </p:cNvPicPr>
          <p:nvPr/>
        </p:nvPicPr>
        <p:blipFill>
          <a:blip r:embed="rId2"/>
          <a:stretch>
            <a:fillRect/>
          </a:stretch>
        </p:blipFill>
        <p:spPr>
          <a:xfrm>
            <a:off x="0" y="2553829"/>
            <a:ext cx="12192000" cy="721552"/>
          </a:xfrm>
          <a:prstGeom prst="rect">
            <a:avLst/>
          </a:prstGeom>
        </p:spPr>
      </p:pic>
    </p:spTree>
    <p:extLst>
      <p:ext uri="{BB962C8B-B14F-4D97-AF65-F5344CB8AC3E}">
        <p14:creationId xmlns:p14="http://schemas.microsoft.com/office/powerpoint/2010/main" val="383887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619D73-D726-4A33-A4A1-AD074BB81DAD}"/>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6" name="Picture 5" descr="Calendar&#10;&#10;Description automatically generated with low confidence">
            <a:extLst>
              <a:ext uri="{FF2B5EF4-FFF2-40B4-BE49-F238E27FC236}">
                <a16:creationId xmlns:a16="http://schemas.microsoft.com/office/drawing/2014/main" id="{A873BB43-80F2-414C-8B1D-E1EFF38A9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984896"/>
            <a:ext cx="6422067" cy="1873103"/>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BD69FE52-683C-4FCE-BF6D-F0F1D1F71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48253"/>
            <a:ext cx="6096000" cy="1778000"/>
          </a:xfrm>
          <a:prstGeom prst="rect">
            <a:avLst/>
          </a:prstGeom>
        </p:spPr>
      </p:pic>
      <p:pic>
        <p:nvPicPr>
          <p:cNvPr id="14" name="Picture 13" descr="Graphical user interface&#10;&#10;Description automatically generated with low confidence">
            <a:extLst>
              <a:ext uri="{FF2B5EF4-FFF2-40B4-BE49-F238E27FC236}">
                <a16:creationId xmlns:a16="http://schemas.microsoft.com/office/drawing/2014/main" id="{47B2A043-A11B-4647-99C2-3B09690CA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75150"/>
            <a:ext cx="6096000" cy="1778000"/>
          </a:xfrm>
          <a:prstGeom prst="rect">
            <a:avLst/>
          </a:prstGeom>
        </p:spPr>
      </p:pic>
      <p:sp>
        <p:nvSpPr>
          <p:cNvPr id="15" name="TextBox 14">
            <a:extLst>
              <a:ext uri="{FF2B5EF4-FFF2-40B4-BE49-F238E27FC236}">
                <a16:creationId xmlns:a16="http://schemas.microsoft.com/office/drawing/2014/main" id="{65992559-D8C1-4E60-B6A6-544E32E093F8}"/>
              </a:ext>
            </a:extLst>
          </p:cNvPr>
          <p:cNvSpPr txBox="1"/>
          <p:nvPr/>
        </p:nvSpPr>
        <p:spPr>
          <a:xfrm>
            <a:off x="-2" y="6488668"/>
            <a:ext cx="12192000" cy="369332"/>
          </a:xfrm>
          <a:prstGeom prst="rect">
            <a:avLst/>
          </a:prstGeom>
          <a:noFill/>
        </p:spPr>
        <p:txBody>
          <a:bodyPr wrap="square">
            <a:spAutoFit/>
          </a:bodyPr>
          <a:lstStyle/>
          <a:p>
            <a:pPr algn="r"/>
            <a:r>
              <a:rPr lang="en-US" i="1" u="sng" dirty="0"/>
              <a:t>Source</a:t>
            </a:r>
            <a:r>
              <a:rPr lang="en-US" i="1" dirty="0"/>
              <a:t>: https://premioinc.com/blogs/blog/what-is-the-difference-between-cpu-vs-gpu-vs-tpu-complete-overview</a:t>
            </a:r>
          </a:p>
        </p:txBody>
      </p:sp>
      <p:sp>
        <p:nvSpPr>
          <p:cNvPr id="16" name="TextBox 15">
            <a:extLst>
              <a:ext uri="{FF2B5EF4-FFF2-40B4-BE49-F238E27FC236}">
                <a16:creationId xmlns:a16="http://schemas.microsoft.com/office/drawing/2014/main" id="{829EC67C-1566-4C09-A146-D1802FF3D37E}"/>
              </a:ext>
            </a:extLst>
          </p:cNvPr>
          <p:cNvSpPr txBox="1"/>
          <p:nvPr/>
        </p:nvSpPr>
        <p:spPr>
          <a:xfrm>
            <a:off x="6096002" y="936925"/>
            <a:ext cx="6095998" cy="6093976"/>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Only several cores but very precise</a:t>
            </a:r>
          </a:p>
          <a:p>
            <a:pPr marL="457200" indent="-457200" algn="l">
              <a:buFont typeface="Arial" panose="020B0604020202020204" pitchFamily="34" charset="0"/>
              <a:buChar char="•"/>
            </a:pPr>
            <a:r>
              <a:rPr lang="en-US" sz="3000" dirty="0"/>
              <a:t>Executes instructions serially</a:t>
            </a:r>
          </a:p>
          <a:p>
            <a:pPr marL="457200" indent="-457200" algn="l">
              <a:buFont typeface="Arial" panose="020B0604020202020204" pitchFamily="34" charset="0"/>
              <a:buChar char="•"/>
            </a:pPr>
            <a:r>
              <a:rPr lang="en-US" sz="3000" dirty="0"/>
              <a:t>Good for large models (large RAM), small batch sizes, custom calcs.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Has thousands of cores</a:t>
            </a:r>
          </a:p>
          <a:p>
            <a:pPr marL="457200" indent="-457200" algn="l">
              <a:buFont typeface="Arial" panose="020B0604020202020204" pitchFamily="34" charset="0"/>
              <a:buChar char="•"/>
            </a:pPr>
            <a:r>
              <a:rPr lang="en-US" sz="3000" dirty="0"/>
              <a:t>Specialized for parallel processing</a:t>
            </a:r>
          </a:p>
          <a:p>
            <a:pPr marL="457200" indent="-457200" algn="l">
              <a:buFont typeface="Arial" panose="020B0604020202020204" pitchFamily="34" charset="0"/>
              <a:buChar char="•"/>
            </a:pPr>
            <a:r>
              <a:rPr lang="en-US" sz="3000" dirty="0"/>
              <a:t>Good for larger batch sizes and deep learning in general</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Specialized for matrix processing</a:t>
            </a:r>
          </a:p>
          <a:p>
            <a:pPr marL="457200" indent="-457200" algn="l">
              <a:buFont typeface="Arial" panose="020B0604020202020204" pitchFamily="34" charset="0"/>
              <a:buChar char="•"/>
            </a:pPr>
            <a:r>
              <a:rPr lang="en-US" sz="3000" dirty="0"/>
              <a:t>Good for large batch sizes &amp; CNN</a:t>
            </a:r>
          </a:p>
          <a:p>
            <a:pPr marL="457200" indent="-457200" algn="l">
              <a:buFont typeface="Arial" panose="020B0604020202020204" pitchFamily="34" charset="0"/>
              <a:buChar char="•"/>
            </a:pPr>
            <a:endParaRPr lang="en-US" sz="3000" dirty="0"/>
          </a:p>
        </p:txBody>
      </p:sp>
      <p:pic>
        <p:nvPicPr>
          <p:cNvPr id="18" name="Picture 17">
            <a:extLst>
              <a:ext uri="{FF2B5EF4-FFF2-40B4-BE49-F238E27FC236}">
                <a16:creationId xmlns:a16="http://schemas.microsoft.com/office/drawing/2014/main" id="{FBEE9642-AC4C-4D89-B711-E7F212A8A1C5}"/>
              </a:ext>
            </a:extLst>
          </p:cNvPr>
          <p:cNvPicPr>
            <a:picLocks noChangeAspect="1"/>
          </p:cNvPicPr>
          <p:nvPr/>
        </p:nvPicPr>
        <p:blipFill>
          <a:blip r:embed="rId6"/>
          <a:stretch>
            <a:fillRect/>
          </a:stretch>
        </p:blipFill>
        <p:spPr>
          <a:xfrm>
            <a:off x="0" y="2853150"/>
            <a:ext cx="4619625" cy="2419350"/>
          </a:xfrm>
          <a:prstGeom prst="rect">
            <a:avLst/>
          </a:prstGeom>
        </p:spPr>
      </p:pic>
      <p:sp>
        <p:nvSpPr>
          <p:cNvPr id="19" name="TextBox 18">
            <a:extLst>
              <a:ext uri="{FF2B5EF4-FFF2-40B4-BE49-F238E27FC236}">
                <a16:creationId xmlns:a16="http://schemas.microsoft.com/office/drawing/2014/main" id="{D69734F6-B865-4BBC-BEF1-5F8633586AE5}"/>
              </a:ext>
            </a:extLst>
          </p:cNvPr>
          <p:cNvSpPr txBox="1"/>
          <p:nvPr/>
        </p:nvSpPr>
        <p:spPr>
          <a:xfrm>
            <a:off x="2309811" y="2948252"/>
            <a:ext cx="2007007" cy="553998"/>
          </a:xfrm>
          <a:prstGeom prst="rect">
            <a:avLst/>
          </a:prstGeom>
          <a:noFill/>
        </p:spPr>
        <p:txBody>
          <a:bodyPr wrap="square" rtlCol="0">
            <a:spAutoFit/>
          </a:bodyPr>
          <a:lstStyle/>
          <a:p>
            <a:pPr algn="l"/>
            <a:r>
              <a:rPr lang="en-US" sz="3000" dirty="0">
                <a:solidFill>
                  <a:schemeClr val="bg1"/>
                </a:solidFill>
              </a:rPr>
              <a:t>(Edit menu)</a:t>
            </a:r>
          </a:p>
        </p:txBody>
      </p:sp>
    </p:spTree>
    <p:extLst>
      <p:ext uri="{BB962C8B-B14F-4D97-AF65-F5344CB8AC3E}">
        <p14:creationId xmlns:p14="http://schemas.microsoft.com/office/powerpoint/2010/main" val="165558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fade">
                                      <p:cBhvr>
                                        <p:cTn id="21" dur="500"/>
                                        <p:tgtEl>
                                          <p:spTgt spid="1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5" end="5"/>
                                            </p:txEl>
                                          </p:spTgt>
                                        </p:tgtEl>
                                        <p:attrNameLst>
                                          <p:attrName>style.visibility</p:attrName>
                                        </p:attrNameLst>
                                      </p:cBhvr>
                                      <p:to>
                                        <p:strVal val="visible"/>
                                      </p:to>
                                    </p:set>
                                    <p:animEffect transition="in" filter="fade">
                                      <p:cBhvr>
                                        <p:cTn id="24" dur="500"/>
                                        <p:tgtEl>
                                          <p:spTgt spid="1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8" end="8"/>
                                            </p:txEl>
                                          </p:spTgt>
                                        </p:tgtEl>
                                        <p:attrNameLst>
                                          <p:attrName>style.visibility</p:attrName>
                                        </p:attrNameLst>
                                      </p:cBhvr>
                                      <p:to>
                                        <p:strVal val="visible"/>
                                      </p:to>
                                    </p:set>
                                    <p:animEffect transition="in" filter="fade">
                                      <p:cBhvr>
                                        <p:cTn id="35" dur="500"/>
                                        <p:tgtEl>
                                          <p:spTgt spid="16">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xEl>
                                              <p:pRg st="9" end="9"/>
                                            </p:txEl>
                                          </p:spTgt>
                                        </p:tgtEl>
                                        <p:attrNameLst>
                                          <p:attrName>style.visibility</p:attrName>
                                        </p:attrNameLst>
                                      </p:cBhvr>
                                      <p:to>
                                        <p:strVal val="visible"/>
                                      </p:to>
                                    </p:set>
                                    <p:animEffect transition="in" filter="fade">
                                      <p:cBhvr>
                                        <p:cTn id="38" dur="500"/>
                                        <p:tgtEl>
                                          <p:spTgt spid="16">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grpId="0" nodeType="with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p:tag name="IGUANATEXSIZE" val="20"/>
  <p:tag name="IGUANATEXCURSOR" val="398"/>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3,712"/>
  <p:tag name="OUTPUTTYPE" val="PNG"/>
  <p:tag name="IGUANATEXVERSION" val="160"/>
  <p:tag name="LATEXADDIN" val="\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p:tag name="IGUANATEXSIZE" val="20"/>
  <p:tag name="IGUANATEXCURSOR" val="400"/>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227,971"/>
  <p:tag name="LATEXADDIN" val="\documentclass{article}&#10;\usepackage{amsmath,xcolor}&#10;\pagestyle{empty}&#10;\begin{document}&#10;&#10;$&#10;\textcolor{white}{&#10;y_{j}=\sum_{k_{1}=-p}^{p}\sum_{k_{2}=-p}^{p}w_{k_{1},k_{2}} \times x_{j-k_{1},j-k_{2}}&#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1290</Words>
  <Application>Microsoft Office PowerPoint</Application>
  <PresentationFormat>Widescreen</PresentationFormat>
  <Paragraphs>208</Paragraphs>
  <Slides>33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CMU Sans Serif</vt:lpstr>
      <vt:lpstr>Helvetica Neue</vt:lpstr>
      <vt:lpstr>Times New Roman</vt:lpstr>
      <vt:lpstr>Office Theme</vt:lpstr>
      <vt:lpstr>Min 15-30:  Moodle Quiz (5 questions, 15 min)</vt:lpstr>
      <vt:lpstr>Min 60-75: Break</vt:lpstr>
      <vt:lpstr>PowerPoint Presentation</vt:lpstr>
      <vt:lpstr>Mid-term Presentations: Thursday, Nov 13 in GEO 2113 Office hours to prepare presentations: Oct 30th &amp; Nov 5th</vt:lpstr>
      <vt:lpstr>Office hours &amp; Oral Assessment I: Oct 30 &amp; Nov 5</vt:lpstr>
      <vt:lpstr>In-class Peer Review: Wednesday, Dec 10th, 12-2PM</vt:lpstr>
      <vt:lpstr>PowerPoint Presentation</vt:lpstr>
      <vt:lpstr>Final Presentations on Dec 11 &amp; Dec 18 Registration sheet #2</vt:lpstr>
      <vt:lpstr>PowerPoint Presentation</vt:lpstr>
      <vt:lpstr>Min 80-105: Convolutional Neural Networks to Process Images</vt:lpstr>
      <vt:lpstr>Last week = general case: Artificial Neural Networks</vt:lpstr>
      <vt:lpstr>This week: Convolutional Neural Networks (CNNs)</vt:lpstr>
      <vt:lpstr>CNNs used for computer vision (analyzing images, videos)</vt:lpstr>
      <vt:lpstr>PowerPoint Presentation</vt:lpstr>
      <vt:lpstr>PowerPoint Presentation</vt:lpstr>
      <vt:lpstr>One-dimensional Convolution</vt:lpstr>
      <vt:lpstr>PowerPoint Presentation</vt:lpstr>
      <vt:lpstr>Two-dimensional Convolution with Multiple Features</vt:lpstr>
      <vt:lpstr>Reducing dimensionality using strides</vt:lpstr>
      <vt:lpstr>Shrinking the Input Image using Pooling Layers</vt:lpstr>
      <vt:lpstr>Building a Convolutional Neural Network</vt:lpstr>
      <vt:lpstr>Data Augmentation = Generate realistic variances of each training instance (rotation, translation, resizing…)</vt:lpstr>
      <vt:lpstr>Building a Convolutional Neural Network</vt:lpstr>
      <vt:lpstr>(Zero) padding to preserve the dimension of the input</vt:lpstr>
      <vt:lpstr>Building a Convolutional Neural Network</vt:lpstr>
      <vt:lpstr>Train using appropriate loss (↓RAM use: ↓batch size, ↓layers, ↑strides, etc.) </vt:lpstr>
      <vt:lpstr>Building a Convolutional Neural Network</vt:lpstr>
      <vt:lpstr>Transfer Learning = Reusing trained model for a different problem </vt:lpstr>
      <vt:lpstr>Which model to choose?</vt:lpstr>
      <vt:lpstr>Fully-Convolutional Network = No dense layers  Can process image of any size for semantic segmentation</vt:lpstr>
      <vt:lpstr>PowerPoint Presentation</vt:lpstr>
      <vt:lpstr>PowerPoint Presentation</vt:lpstr>
      <vt:lpstr>Min 105-120:  Moodle Quiz Review (5 questions, 15 min)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485</cp:revision>
  <dcterms:created xsi:type="dcterms:W3CDTF">2022-02-23T18:29:24Z</dcterms:created>
  <dcterms:modified xsi:type="dcterms:W3CDTF">2025-10-23T14:11:29Z</dcterms:modified>
</cp:coreProperties>
</file>